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23" r:id="rId3"/>
    <p:sldId id="318" r:id="rId4"/>
    <p:sldId id="315" r:id="rId5"/>
    <p:sldId id="319" r:id="rId6"/>
    <p:sldId id="320" r:id="rId7"/>
    <p:sldId id="321" r:id="rId8"/>
    <p:sldId id="332" r:id="rId9"/>
    <p:sldId id="322" r:id="rId10"/>
    <p:sldId id="293" r:id="rId11"/>
    <p:sldId id="313" r:id="rId12"/>
    <p:sldId id="333" r:id="rId13"/>
    <p:sldId id="326" r:id="rId14"/>
    <p:sldId id="328" r:id="rId15"/>
    <p:sldId id="329" r:id="rId16"/>
    <p:sldId id="330" r:id="rId17"/>
    <p:sldId id="307" r:id="rId1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883E"/>
    <a:srgbClr val="53565A"/>
    <a:srgbClr val="D29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>
      <p:cViewPr varScale="1">
        <p:scale>
          <a:sx n="64" d="100"/>
          <a:sy n="64" d="100"/>
        </p:scale>
        <p:origin x="137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30" y="-82"/>
      </p:cViewPr>
      <p:guideLst>
        <p:guide orient="horz" pos="3024"/>
        <p:guide pos="2304"/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6207" tIns="48104" rIns="96207" bIns="4810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6207" tIns="48104" rIns="96207" bIns="48104" rtlCol="0"/>
          <a:lstStyle>
            <a:lvl1pPr algn="r">
              <a:defRPr sz="1300"/>
            </a:lvl1pPr>
          </a:lstStyle>
          <a:p>
            <a:fld id="{B97B0D86-C179-4561-AAF7-3500BE3901CA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6207" tIns="48104" rIns="96207" bIns="4810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6207" tIns="48104" rIns="96207" bIns="48104" rtlCol="0" anchor="b"/>
          <a:lstStyle>
            <a:lvl1pPr algn="r">
              <a:defRPr sz="1300"/>
            </a:lvl1pPr>
          </a:lstStyle>
          <a:p>
            <a:fld id="{17CFDF48-3D57-4F5F-9595-A20D4E0C2E8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51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6207" tIns="48104" rIns="96207" bIns="4810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6207" tIns="48104" rIns="96207" bIns="48104" rtlCol="0"/>
          <a:lstStyle>
            <a:lvl1pPr algn="r">
              <a:defRPr sz="1300"/>
            </a:lvl1pPr>
          </a:lstStyle>
          <a:p>
            <a:fld id="{BB20741E-F4B7-4261-BF51-21BE6ED8BBF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207" tIns="48104" rIns="96207" bIns="4810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6207" tIns="48104" rIns="96207" bIns="4810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6207" tIns="48104" rIns="96207" bIns="4810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6207" tIns="48104" rIns="96207" bIns="48104" rtlCol="0" anchor="b"/>
          <a:lstStyle>
            <a:lvl1pPr algn="r">
              <a:defRPr sz="1300"/>
            </a:lvl1pPr>
          </a:lstStyle>
          <a:p>
            <a:fld id="{B9B1AD8A-354F-4127-9B9A-9D4E138ED5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1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5457" y="2603827"/>
            <a:ext cx="4713085" cy="523220"/>
          </a:xfrm>
          <a:noFill/>
        </p:spPr>
        <p:txBody>
          <a:bodyPr wrap="none" rtlCol="0">
            <a:spAutoFit/>
          </a:bodyPr>
          <a:lstStyle>
            <a:lvl1pPr>
              <a:defRPr lang="en-US" sz="2800" b="1">
                <a:solidFill>
                  <a:srgbClr val="D29F1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2137" y="3124200"/>
            <a:ext cx="4379725" cy="461665"/>
          </a:xfr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2400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413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60847-E00C-43E1-99C5-05D90FD565CD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05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141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algn="l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Seite </a:t>
            </a:r>
            <a:fld id="{AC7475CA-BD1D-4AE7-A9D2-D41083C1CD3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4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2800" b="1" kern="1200" smtClean="0">
          <a:solidFill>
            <a:srgbClr val="44883E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53565A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53565A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53565A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3565A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53565A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5" Type="http://schemas.openxmlformats.org/officeDocument/2006/relationships/hyperlink" Target="http://www.schulpsychologie.at/" TargetMode="External"/><Relationship Id="rId4" Type="http://schemas.openxmlformats.org/officeDocument/2006/relationships/hyperlink" Target="https://www.schulpsychologie.at/fileadmin/upload/bildungsinformation/chancencheck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C5C6115-4C9A-4904-A86C-F9ADEE2FE6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556" y="233715"/>
            <a:ext cx="2138680" cy="15125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1606" y="4882492"/>
            <a:ext cx="4556761" cy="1574790"/>
          </a:xfrm>
          <a:prstGeom prst="rect">
            <a:avLst/>
          </a:prstGeom>
        </p:spPr>
        <p:txBody>
          <a:bodyPr wrap="square" tIns="91440" bIns="91440" anchor="b" anchorCtr="0">
            <a:sp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de-AT" sz="2400" b="1" baseline="30000" dirty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Bundesgymnasium &amp; Bundesrealgymnasium GRG 19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de-AT" sz="2000" baseline="30000" dirty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HR Dir. Mag. Manuela Uhlig</a:t>
            </a:r>
            <a:br>
              <a:rPr lang="de-AT" sz="2000" baseline="30000" dirty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AT" sz="2000" baseline="30000" dirty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Tel.: +43 1 368 25 39</a:t>
            </a:r>
            <a:br>
              <a:rPr lang="de-AT" sz="2000" baseline="30000" dirty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AT" sz="2000" baseline="30000" dirty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manuela.uhlig@bildung.gv.at</a:t>
            </a:r>
            <a:br>
              <a:rPr lang="de-AT" sz="2000" baseline="30000" dirty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AT" sz="2000" baseline="30000" dirty="0" err="1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Billrothstraße</a:t>
            </a:r>
            <a:r>
              <a:rPr lang="de-AT" sz="2000" baseline="30000" dirty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73, 1190 Wien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0FA86A32-7FBE-4800-A8B9-45091B9A3289}"/>
              </a:ext>
            </a:extLst>
          </p:cNvPr>
          <p:cNvSpPr txBox="1"/>
          <p:nvPr/>
        </p:nvSpPr>
        <p:spPr>
          <a:xfrm>
            <a:off x="540000" y="540000"/>
            <a:ext cx="647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solidFill>
                  <a:srgbClr val="44883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Schullaufbahnberatung für die 2. Klassen</a:t>
            </a:r>
          </a:p>
          <a:p>
            <a:r>
              <a:rPr lang="de-AT" sz="2400" b="1" dirty="0">
                <a:solidFill>
                  <a:srgbClr val="44883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17.10.2024</a:t>
            </a:r>
            <a:endParaRPr lang="en-US" sz="2400" b="1" dirty="0">
              <a:solidFill>
                <a:srgbClr val="44883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4450CDA-3859-49D7-81CA-481FBB2DE1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31250"/>
          <a:stretch/>
        </p:blipFill>
        <p:spPr>
          <a:xfrm>
            <a:off x="-304800" y="1600200"/>
            <a:ext cx="9144000" cy="2829580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4C144A44-0B27-47BC-A3AB-08F65DABD811}"/>
              </a:ext>
            </a:extLst>
          </p:cNvPr>
          <p:cNvSpPr/>
          <p:nvPr/>
        </p:nvSpPr>
        <p:spPr>
          <a:xfrm>
            <a:off x="4099451" y="5904532"/>
            <a:ext cx="4556761" cy="553998"/>
          </a:xfrm>
          <a:prstGeom prst="rect">
            <a:avLst/>
          </a:prstGeom>
        </p:spPr>
        <p:txBody>
          <a:bodyPr wrap="square" tIns="91440" bIns="91440" anchor="b" anchorCtr="0">
            <a:spAutoFit/>
          </a:bodyPr>
          <a:lstStyle/>
          <a:p>
            <a:pPr lvl="0" algn="r">
              <a:spcBef>
                <a:spcPts val="300"/>
              </a:spcBef>
              <a:spcAft>
                <a:spcPts val="300"/>
              </a:spcAft>
            </a:pPr>
            <a:r>
              <a:rPr lang="de-AT" sz="2400" b="1" dirty="0">
                <a:solidFill>
                  <a:srgbClr val="44883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www.billroth73.at</a:t>
            </a:r>
          </a:p>
        </p:txBody>
      </p:sp>
    </p:spTree>
    <p:extLst>
      <p:ext uri="{BB962C8B-B14F-4D97-AF65-F5344CB8AC3E}">
        <p14:creationId xmlns:p14="http://schemas.microsoft.com/office/powerpoint/2010/main" val="817120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37668E8E-6354-4145-93C0-EF0F3BFF1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557" y="422786"/>
            <a:ext cx="1604010" cy="1134428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09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7475CA-BD1D-4AE7-A9D2-D41083C1CD35}" type="slidenum">
              <a:rPr lang="en-US" smtClean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/>
              <a:t>10</a:t>
            </a:fld>
            <a:endParaRPr lang="en-US" dirty="0">
              <a:solidFill>
                <a:srgbClr val="5356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45BF1E75-D1B7-4BE3-AC2F-A5CE0138E2DC}"/>
              </a:ext>
            </a:extLst>
          </p:cNvPr>
          <p:cNvSpPr txBox="1"/>
          <p:nvPr/>
        </p:nvSpPr>
        <p:spPr>
          <a:xfrm>
            <a:off x="609600" y="762000"/>
            <a:ext cx="7384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altLang="de-DE" sz="2400" dirty="0">
                <a:cs typeface="Arial" charset="0"/>
              </a:rPr>
              <a:t>Die Themenbereiche </a:t>
            </a:r>
            <a:r>
              <a:rPr lang="de-DE" altLang="de-DE" sz="2400" b="1" dirty="0">
                <a:cs typeface="Arial" charset="0"/>
              </a:rPr>
              <a:t>Wasser, Luft, Stoffe und Materialien, Elektrizität in Natur und Alltag </a:t>
            </a:r>
            <a:r>
              <a:rPr lang="de-DE" altLang="de-DE" sz="2400" dirty="0">
                <a:cs typeface="Arial" charset="0"/>
              </a:rPr>
              <a:t>sowie</a:t>
            </a:r>
            <a:r>
              <a:rPr lang="de-DE" altLang="de-DE" sz="2400" b="1" dirty="0">
                <a:cs typeface="Arial" charset="0"/>
              </a:rPr>
              <a:t> Sinne und Wahrnehmung</a:t>
            </a:r>
            <a:r>
              <a:rPr lang="de-DE" altLang="de-DE" sz="2400" dirty="0">
                <a:cs typeface="Arial" charset="0"/>
              </a:rPr>
              <a:t> bilden die Schwerpunkte und die Grundlage für einen fächerübergreifenden Unterricht aus den Teildisziplinen </a:t>
            </a:r>
            <a:r>
              <a:rPr lang="de-DE" altLang="de-DE" sz="2400" b="1" dirty="0">
                <a:solidFill>
                  <a:srgbClr val="C00000"/>
                </a:solidFill>
                <a:cs typeface="Arial" charset="0"/>
              </a:rPr>
              <a:t>Biologie</a:t>
            </a:r>
            <a:r>
              <a:rPr lang="de-DE" altLang="de-DE" sz="2400" dirty="0">
                <a:cs typeface="Arial" charset="0"/>
              </a:rPr>
              <a:t>, </a:t>
            </a:r>
            <a:r>
              <a:rPr lang="de-DE" altLang="de-DE" sz="2400" b="1" dirty="0">
                <a:solidFill>
                  <a:srgbClr val="C00000"/>
                </a:solidFill>
                <a:cs typeface="Arial" charset="0"/>
              </a:rPr>
              <a:t>Chemie</a:t>
            </a:r>
            <a:r>
              <a:rPr lang="de-DE" altLang="de-DE" sz="2400" dirty="0">
                <a:cs typeface="Arial" charset="0"/>
              </a:rPr>
              <a:t>, </a:t>
            </a:r>
            <a:r>
              <a:rPr lang="de-DE" altLang="de-DE" sz="2400" b="1" dirty="0">
                <a:solidFill>
                  <a:srgbClr val="C00000"/>
                </a:solidFill>
                <a:cs typeface="Arial" charset="0"/>
              </a:rPr>
              <a:t>Physik</a:t>
            </a:r>
            <a:r>
              <a:rPr lang="de-DE" altLang="de-DE" sz="2400" dirty="0">
                <a:cs typeface="Arial" charset="0"/>
              </a:rPr>
              <a:t> und </a:t>
            </a:r>
            <a:r>
              <a:rPr lang="de-DE" altLang="de-DE" sz="2400" b="1" dirty="0">
                <a:solidFill>
                  <a:srgbClr val="C00000"/>
                </a:solidFill>
                <a:cs typeface="Arial" charset="0"/>
              </a:rPr>
              <a:t>Mathematik</a:t>
            </a:r>
            <a:r>
              <a:rPr lang="de-DE" altLang="de-DE" sz="2400" dirty="0">
                <a:cs typeface="Arial" charset="0"/>
              </a:rPr>
              <a:t>.</a:t>
            </a:r>
          </a:p>
        </p:txBody>
      </p:sp>
      <p:sp>
        <p:nvSpPr>
          <p:cNvPr id="2" name="Rechteck 1"/>
          <p:cNvSpPr/>
          <p:nvPr/>
        </p:nvSpPr>
        <p:spPr>
          <a:xfrm>
            <a:off x="6781800" y="6400800"/>
            <a:ext cx="2086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ts val="300"/>
              </a:spcBef>
              <a:spcAft>
                <a:spcPts val="300"/>
              </a:spcAft>
            </a:pPr>
            <a:r>
              <a:rPr lang="de-AT" b="1" dirty="0">
                <a:solidFill>
                  <a:srgbClr val="44883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www.billroth73.at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00835"/>
            <a:ext cx="5257800" cy="349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16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37668E8E-6354-4145-93C0-EF0F3BFF1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557" y="422786"/>
            <a:ext cx="1604010" cy="1134428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09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7475CA-BD1D-4AE7-A9D2-D41083C1CD35}" type="slidenum">
              <a:rPr lang="en-US" smtClean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/>
              <a:t>11</a:t>
            </a:fld>
            <a:endParaRPr lang="en-US" dirty="0">
              <a:solidFill>
                <a:srgbClr val="5356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45BF1E75-D1B7-4BE3-AC2F-A5CE0138E2DC}"/>
              </a:ext>
            </a:extLst>
          </p:cNvPr>
          <p:cNvSpPr txBox="1"/>
          <p:nvPr/>
        </p:nvSpPr>
        <p:spPr>
          <a:xfrm>
            <a:off x="76200" y="422786"/>
            <a:ext cx="670560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3200" b="1" dirty="0">
                <a:solidFill>
                  <a:srgbClr val="44883E"/>
                </a:solidFill>
                <a:cs typeface="Arial" charset="0"/>
              </a:rPr>
              <a:t>Unterrichtstruktur</a:t>
            </a:r>
            <a:r>
              <a:rPr lang="de-DE" altLang="de-DE" sz="3200" dirty="0">
                <a:solidFill>
                  <a:srgbClr val="44883E"/>
                </a:solidFill>
                <a:cs typeface="Arial" charset="0"/>
              </a:rPr>
              <a:t>:</a:t>
            </a:r>
          </a:p>
          <a:p>
            <a:endParaRPr lang="de-DE" altLang="de-DE" sz="2800" dirty="0">
              <a:cs typeface="Arial" charset="0"/>
            </a:endParaRPr>
          </a:p>
          <a:p>
            <a:pPr marL="68580"/>
            <a:r>
              <a:rPr lang="de-DE" altLang="de-DE" sz="2800" dirty="0">
                <a:cs typeface="Arial" charset="0"/>
              </a:rPr>
              <a:t>   - </a:t>
            </a:r>
            <a:r>
              <a:rPr lang="de-DE" altLang="de-DE" sz="2800" b="1" dirty="0">
                <a:solidFill>
                  <a:srgbClr val="C00000"/>
                </a:solidFill>
                <a:cs typeface="Arial" charset="0"/>
              </a:rPr>
              <a:t>experimentelle</a:t>
            </a:r>
            <a:r>
              <a:rPr lang="de-DE" altLang="de-DE" sz="2800" dirty="0">
                <a:cs typeface="Arial" charset="0"/>
              </a:rPr>
              <a:t> Schwerpunkte in der</a:t>
            </a:r>
          </a:p>
          <a:p>
            <a:pPr marL="68580"/>
            <a:r>
              <a:rPr lang="de-DE" altLang="de-DE" sz="2800" dirty="0">
                <a:cs typeface="Arial" charset="0"/>
              </a:rPr>
              <a:t>    Unterstufe</a:t>
            </a:r>
          </a:p>
          <a:p>
            <a:pPr marL="68580"/>
            <a:r>
              <a:rPr lang="de-DE" altLang="de-DE" sz="2800" dirty="0">
                <a:cs typeface="Arial" charset="0"/>
              </a:rPr>
              <a:t>   - echter  </a:t>
            </a:r>
            <a:r>
              <a:rPr lang="de-DE" altLang="de-DE" sz="2800" b="1" dirty="0">
                <a:solidFill>
                  <a:srgbClr val="C00000"/>
                </a:solidFill>
                <a:cs typeface="Arial" charset="0"/>
              </a:rPr>
              <a:t>Laborbetrieb</a:t>
            </a:r>
            <a:r>
              <a:rPr lang="de-DE" altLang="de-DE" sz="2800" dirty="0">
                <a:cs typeface="Arial" charset="0"/>
              </a:rPr>
              <a:t> in der </a:t>
            </a:r>
          </a:p>
          <a:p>
            <a:pPr marL="68580"/>
            <a:r>
              <a:rPr lang="de-DE" altLang="de-DE" sz="2800" dirty="0">
                <a:cs typeface="Arial" charset="0"/>
              </a:rPr>
              <a:t>    Oberstufe</a:t>
            </a:r>
          </a:p>
          <a:p>
            <a:pPr marL="68580" indent="0">
              <a:buNone/>
            </a:pPr>
            <a:endParaRPr lang="de-DE" altLang="de-DE" sz="2800" dirty="0">
              <a:cs typeface="Arial" charset="0"/>
            </a:endParaRPr>
          </a:p>
          <a:p>
            <a:pPr marL="68580" indent="0">
              <a:buNone/>
            </a:pPr>
            <a:endParaRPr lang="de-DE" altLang="de-DE" sz="3200" dirty="0">
              <a:cs typeface="Arial" charset="0"/>
            </a:endParaRPr>
          </a:p>
          <a:p>
            <a:r>
              <a:rPr lang="de-DE" altLang="de-DE" sz="3200" b="1" dirty="0">
                <a:solidFill>
                  <a:srgbClr val="44883E"/>
                </a:solidFill>
                <a:cs typeface="Arial" charset="0"/>
              </a:rPr>
              <a:t>Besondere Anforderungen </a:t>
            </a:r>
            <a:r>
              <a:rPr lang="de-DE" altLang="de-DE" sz="3200" dirty="0">
                <a:cs typeface="Arial" charset="0"/>
              </a:rPr>
              <a:t>an:</a:t>
            </a:r>
          </a:p>
          <a:p>
            <a:endParaRPr lang="de-DE" altLang="de-DE" sz="2800" dirty="0">
              <a:cs typeface="Arial" charset="0"/>
            </a:endParaRPr>
          </a:p>
          <a:p>
            <a:pPr marL="68580" indent="0">
              <a:buNone/>
            </a:pPr>
            <a:r>
              <a:rPr lang="de-DE" altLang="de-DE" sz="2800" dirty="0">
                <a:cs typeface="Arial" charset="0"/>
              </a:rPr>
              <a:t>   - </a:t>
            </a:r>
            <a:r>
              <a:rPr lang="de-DE" altLang="de-DE" sz="2800" b="1" dirty="0">
                <a:solidFill>
                  <a:srgbClr val="C00000"/>
                </a:solidFill>
                <a:cs typeface="Arial" charset="0"/>
              </a:rPr>
              <a:t>Selbstorganisation</a:t>
            </a:r>
          </a:p>
          <a:p>
            <a:pPr marL="68580" indent="0">
              <a:buNone/>
            </a:pPr>
            <a:r>
              <a:rPr lang="de-DE" altLang="de-DE" sz="2800" dirty="0">
                <a:cs typeface="Arial" charset="0"/>
              </a:rPr>
              <a:t>   - </a:t>
            </a:r>
            <a:r>
              <a:rPr lang="de-DE" altLang="de-DE" sz="2800" b="1" dirty="0">
                <a:solidFill>
                  <a:srgbClr val="C00000"/>
                </a:solidFill>
                <a:cs typeface="Arial" charset="0"/>
              </a:rPr>
              <a:t>vernetztes Denken  </a:t>
            </a:r>
          </a:p>
        </p:txBody>
      </p:sp>
      <p:sp>
        <p:nvSpPr>
          <p:cNvPr id="2" name="Rechteck 1"/>
          <p:cNvSpPr/>
          <p:nvPr/>
        </p:nvSpPr>
        <p:spPr>
          <a:xfrm>
            <a:off x="6599947" y="6353763"/>
            <a:ext cx="2086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ts val="300"/>
              </a:spcBef>
              <a:spcAft>
                <a:spcPts val="300"/>
              </a:spcAft>
            </a:pPr>
            <a:r>
              <a:rPr lang="de-AT" b="1" dirty="0">
                <a:solidFill>
                  <a:srgbClr val="44883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www.billroth73.at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651185"/>
            <a:ext cx="2769076" cy="446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25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37668E8E-6354-4145-93C0-EF0F3BFF19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557" y="422786"/>
            <a:ext cx="1604010" cy="1134428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09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7475CA-BD1D-4AE7-A9D2-D41083C1CD35}" type="slidenum">
              <a:rPr lang="en-US" smtClean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/>
              <a:t>12</a:t>
            </a:fld>
            <a:endParaRPr lang="en-US" dirty="0">
              <a:solidFill>
                <a:srgbClr val="5356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45BF1E75-D1B7-4BE3-AC2F-A5CE0138E2DC}"/>
              </a:ext>
            </a:extLst>
          </p:cNvPr>
          <p:cNvSpPr txBox="1"/>
          <p:nvPr/>
        </p:nvSpPr>
        <p:spPr>
          <a:xfrm>
            <a:off x="685800" y="297502"/>
            <a:ext cx="7384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800" b="1" dirty="0">
                <a:solidFill>
                  <a:srgbClr val="44883E"/>
                </a:solidFill>
                <a:cs typeface="Arial" charset="0"/>
              </a:rPr>
              <a:t>GEOMETRISCHES ZEICHNEN</a:t>
            </a:r>
          </a:p>
          <a:p>
            <a:endParaRPr lang="de-DE" altLang="de-DE" sz="2800" b="1" dirty="0">
              <a:solidFill>
                <a:srgbClr val="44883E"/>
              </a:solidFill>
              <a:cs typeface="Arial" charset="0"/>
            </a:endParaRPr>
          </a:p>
          <a:p>
            <a:endParaRPr lang="de-DE" altLang="de-DE" sz="2800" b="1" dirty="0">
              <a:solidFill>
                <a:srgbClr val="44883E"/>
              </a:solidFill>
              <a:cs typeface="Arial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599947" y="6353763"/>
            <a:ext cx="2086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ts val="300"/>
              </a:spcBef>
              <a:spcAft>
                <a:spcPts val="300"/>
              </a:spcAft>
            </a:pPr>
            <a:r>
              <a:rPr lang="de-AT" b="1" dirty="0">
                <a:solidFill>
                  <a:srgbClr val="44883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www.billroth73.at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208BC2D-5E06-7A8B-5BD4-2BB1E31D84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25" y="2191338"/>
            <a:ext cx="2679031" cy="373955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02FDBEC-455E-E81A-B772-8C176914F8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217" y="1371600"/>
            <a:ext cx="3422983" cy="246374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DDE0F75-5270-90CD-DF0B-1FB421E923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136293"/>
            <a:ext cx="2306292" cy="321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13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37668E8E-6354-4145-93C0-EF0F3BFF1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557" y="422786"/>
            <a:ext cx="1604010" cy="1134428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09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7475CA-BD1D-4AE7-A9D2-D41083C1CD35}" type="slidenum">
              <a:rPr lang="en-US" smtClean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/>
              <a:t>13</a:t>
            </a:fld>
            <a:endParaRPr lang="en-US" dirty="0">
              <a:solidFill>
                <a:srgbClr val="5356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45BF1E75-D1B7-4BE3-AC2F-A5CE0138E2DC}"/>
              </a:ext>
            </a:extLst>
          </p:cNvPr>
          <p:cNvSpPr txBox="1"/>
          <p:nvPr/>
        </p:nvSpPr>
        <p:spPr>
          <a:xfrm>
            <a:off x="457200" y="914400"/>
            <a:ext cx="738479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800" b="1" dirty="0">
                <a:solidFill>
                  <a:srgbClr val="44883E"/>
                </a:solidFill>
                <a:cs typeface="Arial" charset="0"/>
              </a:rPr>
              <a:t>GEOMETRISCHES ZEICHNEN</a:t>
            </a:r>
          </a:p>
          <a:p>
            <a:pPr>
              <a:lnSpc>
                <a:spcPct val="150000"/>
              </a:lnSpc>
            </a:pPr>
            <a:r>
              <a:rPr lang="de-AT" sz="2800" b="1" dirty="0"/>
              <a:t>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AT" sz="2800" dirty="0"/>
              <a:t>Umwelt</a:t>
            </a:r>
            <a:r>
              <a:rPr lang="de-AT" sz="2800" b="1" dirty="0"/>
              <a:t> erfassen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AT" sz="2800" b="1" dirty="0"/>
              <a:t> </a:t>
            </a:r>
            <a:r>
              <a:rPr lang="de-AT" sz="2800" dirty="0"/>
              <a:t>Umwelt</a:t>
            </a:r>
            <a:r>
              <a:rPr lang="de-AT" sz="2800" b="1" dirty="0"/>
              <a:t> darstellen (2- und 3-dimensional)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AT" sz="2800" b="1" dirty="0"/>
              <a:t> Raumvorstellung </a:t>
            </a:r>
            <a:r>
              <a:rPr lang="de-AT" sz="2800" dirty="0"/>
              <a:t>schulen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AT" sz="2800" dirty="0"/>
              <a:t> Geometrisches</a:t>
            </a:r>
            <a:r>
              <a:rPr lang="de-AT" sz="2800" b="1" dirty="0"/>
              <a:t> Grundverständnis (Computer)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AT" sz="2800" b="1" dirty="0"/>
              <a:t> </a:t>
            </a:r>
            <a:r>
              <a:rPr lang="de-AT" sz="2800" dirty="0"/>
              <a:t>Geometrie als </a:t>
            </a:r>
            <a:r>
              <a:rPr lang="de-AT" sz="2800" b="1" dirty="0"/>
              <a:t>Sprache </a:t>
            </a:r>
            <a:r>
              <a:rPr lang="de-AT" sz="2800" dirty="0"/>
              <a:t>(z.B. in </a:t>
            </a:r>
            <a:r>
              <a:rPr lang="de-AT" sz="2800" b="1" dirty="0"/>
              <a:t>Technik</a:t>
            </a:r>
            <a:r>
              <a:rPr lang="de-AT" sz="2800" dirty="0"/>
              <a:t>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AT" sz="2800" b="1" dirty="0"/>
              <a:t> Manuelle </a:t>
            </a:r>
            <a:r>
              <a:rPr lang="de-AT" sz="2800" dirty="0"/>
              <a:t>Fertigkeiten</a:t>
            </a:r>
            <a:r>
              <a:rPr lang="de-AT" sz="2800" b="1" dirty="0"/>
              <a:t> </a:t>
            </a:r>
            <a:r>
              <a:rPr lang="de-AT" sz="2800" dirty="0"/>
              <a:t>und</a:t>
            </a:r>
            <a:r>
              <a:rPr lang="de-AT" sz="2800" b="1" dirty="0"/>
              <a:t> Sauberkeit</a:t>
            </a:r>
          </a:p>
          <a:p>
            <a:endParaRPr lang="de-DE" altLang="de-DE" sz="2800" b="1" dirty="0">
              <a:solidFill>
                <a:srgbClr val="44883E"/>
              </a:solidFill>
              <a:cs typeface="Arial" charset="0"/>
            </a:endParaRPr>
          </a:p>
          <a:p>
            <a:endParaRPr lang="de-DE" altLang="de-DE" sz="2800" b="1" dirty="0">
              <a:solidFill>
                <a:srgbClr val="44883E"/>
              </a:solidFill>
              <a:cs typeface="Arial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599947" y="6353763"/>
            <a:ext cx="2086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ts val="300"/>
              </a:spcBef>
              <a:spcAft>
                <a:spcPts val="300"/>
              </a:spcAft>
            </a:pPr>
            <a:r>
              <a:rPr lang="de-AT" b="1" dirty="0">
                <a:solidFill>
                  <a:srgbClr val="44883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www.billroth73.at</a:t>
            </a:r>
          </a:p>
        </p:txBody>
      </p:sp>
    </p:spTree>
    <p:extLst>
      <p:ext uri="{BB962C8B-B14F-4D97-AF65-F5344CB8AC3E}">
        <p14:creationId xmlns:p14="http://schemas.microsoft.com/office/powerpoint/2010/main" val="37209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37668E8E-6354-4145-93C0-EF0F3BFF1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557" y="422786"/>
            <a:ext cx="1604010" cy="1134428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09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7475CA-BD1D-4AE7-A9D2-D41083C1CD35}" type="slidenum">
              <a:rPr lang="en-US" smtClean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/>
              <a:t>14</a:t>
            </a:fld>
            <a:endParaRPr lang="en-US" dirty="0">
              <a:solidFill>
                <a:srgbClr val="5356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45BF1E75-D1B7-4BE3-AC2F-A5CE0138E2DC}"/>
              </a:ext>
            </a:extLst>
          </p:cNvPr>
          <p:cNvSpPr txBox="1"/>
          <p:nvPr/>
        </p:nvSpPr>
        <p:spPr>
          <a:xfrm>
            <a:off x="457200" y="648196"/>
            <a:ext cx="8001000" cy="781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3200" b="1" dirty="0">
                <a:solidFill>
                  <a:srgbClr val="44883E"/>
                </a:solidFill>
                <a:cs typeface="Arial" charset="0"/>
              </a:rPr>
              <a:t>Technik </a:t>
            </a:r>
          </a:p>
          <a:p>
            <a:r>
              <a:rPr lang="de-DE" altLang="de-DE" sz="3200" b="1" dirty="0">
                <a:solidFill>
                  <a:srgbClr val="44883E"/>
                </a:solidFill>
                <a:cs typeface="Arial" charset="0"/>
              </a:rPr>
              <a:t>und </a:t>
            </a:r>
          </a:p>
          <a:p>
            <a:r>
              <a:rPr lang="de-DE" altLang="de-DE" sz="3200" b="1" dirty="0">
                <a:solidFill>
                  <a:srgbClr val="44883E"/>
                </a:solidFill>
                <a:cs typeface="Arial" charset="0"/>
              </a:rPr>
              <a:t>Design</a:t>
            </a:r>
          </a:p>
          <a:p>
            <a:r>
              <a:rPr lang="de-AT" sz="2800" b="1" dirty="0"/>
              <a:t> </a:t>
            </a:r>
          </a:p>
          <a:p>
            <a:endParaRPr lang="de-AT" sz="2800" b="1" dirty="0"/>
          </a:p>
          <a:p>
            <a:endParaRPr lang="de-AT" sz="2800" b="1" dirty="0"/>
          </a:p>
          <a:p>
            <a:r>
              <a:rPr lang="de-AT" sz="2800" b="1" dirty="0"/>
              <a:t>Förderung von</a:t>
            </a:r>
          </a:p>
          <a:p>
            <a:endParaRPr lang="de-DE" altLang="de-DE" sz="2800" b="1" dirty="0">
              <a:solidFill>
                <a:srgbClr val="44883E"/>
              </a:solidFill>
              <a:cs typeface="Arial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AT" altLang="de-DE" sz="2800" b="1" dirty="0">
                <a:solidFill>
                  <a:srgbClr val="44883E"/>
                </a:solidFill>
                <a:cs typeface="Arial" charset="0"/>
              </a:rPr>
              <a:t> Handwerkskunst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AT" altLang="de-DE" sz="2800" b="1" dirty="0">
                <a:solidFill>
                  <a:srgbClr val="44883E"/>
                </a:solidFill>
                <a:cs typeface="Arial" charset="0"/>
              </a:rPr>
              <a:t> Kreativität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AT" altLang="de-DE" sz="2800" b="1" dirty="0">
                <a:solidFill>
                  <a:srgbClr val="44883E"/>
                </a:solidFill>
                <a:cs typeface="Arial" charset="0"/>
              </a:rPr>
              <a:t> Problemlösungsfähigkeit (Handwerk, Design)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AT" altLang="de-DE" sz="2800" b="1" dirty="0">
                <a:solidFill>
                  <a:srgbClr val="44883E"/>
                </a:solidFill>
                <a:cs typeface="Arial" charset="0"/>
              </a:rPr>
              <a:t> Bearbeitungsausdauer (Materialien, Werkstoffe)</a:t>
            </a:r>
          </a:p>
          <a:p>
            <a:endParaRPr lang="de-DE" altLang="de-DE" sz="2800" b="1" dirty="0">
              <a:solidFill>
                <a:srgbClr val="44883E"/>
              </a:solidFill>
              <a:cs typeface="Arial" charset="0"/>
            </a:endParaRPr>
          </a:p>
          <a:p>
            <a:endParaRPr lang="de-DE" altLang="de-DE" sz="2800" b="1" dirty="0">
              <a:solidFill>
                <a:srgbClr val="44883E"/>
              </a:solidFill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de-AT" sz="2800" b="1" dirty="0"/>
              <a:t> </a:t>
            </a:r>
          </a:p>
          <a:p>
            <a:endParaRPr lang="de-DE" altLang="de-DE" sz="2800" b="1" dirty="0">
              <a:solidFill>
                <a:srgbClr val="44883E"/>
              </a:solidFill>
              <a:cs typeface="Arial" charset="0"/>
            </a:endParaRPr>
          </a:p>
          <a:p>
            <a:endParaRPr lang="de-DE" altLang="de-DE" sz="2800" b="1" dirty="0">
              <a:solidFill>
                <a:srgbClr val="44883E"/>
              </a:solidFill>
              <a:cs typeface="Arial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599947" y="6353763"/>
            <a:ext cx="2086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ts val="300"/>
              </a:spcBef>
              <a:spcAft>
                <a:spcPts val="300"/>
              </a:spcAft>
            </a:pPr>
            <a:r>
              <a:rPr lang="de-AT" b="1" dirty="0">
                <a:solidFill>
                  <a:srgbClr val="44883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www.billroth73.at</a:t>
            </a:r>
          </a:p>
        </p:txBody>
      </p:sp>
      <p:pic>
        <p:nvPicPr>
          <p:cNvPr id="9" name="Inhaltsplatzhalt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439796"/>
            <a:ext cx="4410153" cy="329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0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37668E8E-6354-4145-93C0-EF0F3BFF1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557" y="422786"/>
            <a:ext cx="1604010" cy="1134428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09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7475CA-BD1D-4AE7-A9D2-D41083C1CD35}" type="slidenum">
              <a:rPr lang="en-US" smtClean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/>
              <a:t>15</a:t>
            </a:fld>
            <a:endParaRPr lang="en-US" dirty="0">
              <a:solidFill>
                <a:srgbClr val="5356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45BF1E75-D1B7-4BE3-AC2F-A5CE0138E2DC}"/>
              </a:ext>
            </a:extLst>
          </p:cNvPr>
          <p:cNvSpPr txBox="1"/>
          <p:nvPr/>
        </p:nvSpPr>
        <p:spPr>
          <a:xfrm>
            <a:off x="457200" y="608435"/>
            <a:ext cx="8001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>
                <a:solidFill>
                  <a:srgbClr val="44883E"/>
                </a:solidFill>
              </a:rPr>
              <a:t>Technik und Design </a:t>
            </a:r>
          </a:p>
          <a:p>
            <a:endParaRPr lang="de-AT" sz="2800" b="1" dirty="0"/>
          </a:p>
          <a:p>
            <a:endParaRPr lang="de-AT" sz="2800" b="1" dirty="0"/>
          </a:p>
          <a:p>
            <a:endParaRPr lang="de-DE" altLang="de-DE" sz="2800" b="1" dirty="0">
              <a:solidFill>
                <a:srgbClr val="44883E"/>
              </a:solidFill>
              <a:cs typeface="Arial" charset="0"/>
            </a:endParaRPr>
          </a:p>
          <a:p>
            <a:endParaRPr lang="de-DE" altLang="de-DE" sz="2800" b="1" dirty="0">
              <a:solidFill>
                <a:srgbClr val="44883E"/>
              </a:solidFill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de-AT" sz="2800" b="1" dirty="0"/>
              <a:t> </a:t>
            </a:r>
          </a:p>
          <a:p>
            <a:endParaRPr lang="de-DE" altLang="de-DE" sz="2800" b="1" dirty="0">
              <a:solidFill>
                <a:srgbClr val="44883E"/>
              </a:solidFill>
              <a:cs typeface="Arial" charset="0"/>
            </a:endParaRPr>
          </a:p>
          <a:p>
            <a:endParaRPr lang="de-DE" altLang="de-DE" sz="2800" b="1" dirty="0">
              <a:solidFill>
                <a:srgbClr val="44883E"/>
              </a:solidFill>
              <a:cs typeface="Arial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599947" y="6353763"/>
            <a:ext cx="2086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ts val="300"/>
              </a:spcBef>
              <a:spcAft>
                <a:spcPts val="300"/>
              </a:spcAft>
            </a:pPr>
            <a:r>
              <a:rPr lang="de-AT" b="1" dirty="0">
                <a:solidFill>
                  <a:srgbClr val="44883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www.billroth73.at</a:t>
            </a:r>
          </a:p>
        </p:txBody>
      </p:sp>
      <p:pic>
        <p:nvPicPr>
          <p:cNvPr id="10" name="Inhaltsplatzhalt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95540"/>
            <a:ext cx="3372838" cy="451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82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37668E8E-6354-4145-93C0-EF0F3BFF1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557" y="422786"/>
            <a:ext cx="1604010" cy="1134428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09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7475CA-BD1D-4AE7-A9D2-D41083C1CD35}" type="slidenum">
              <a:rPr lang="en-US" smtClean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/>
              <a:t>16</a:t>
            </a:fld>
            <a:endParaRPr lang="en-US" dirty="0">
              <a:solidFill>
                <a:srgbClr val="5356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45BF1E75-D1B7-4BE3-AC2F-A5CE0138E2DC}"/>
              </a:ext>
            </a:extLst>
          </p:cNvPr>
          <p:cNvSpPr txBox="1"/>
          <p:nvPr/>
        </p:nvSpPr>
        <p:spPr>
          <a:xfrm>
            <a:off x="304800" y="310460"/>
            <a:ext cx="85344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44883E"/>
                </a:solidFill>
              </a:rPr>
              <a:t>CHANCEN-CHECK</a:t>
            </a:r>
          </a:p>
          <a:p>
            <a:endParaRPr lang="de-AT" sz="2800" b="1" dirty="0"/>
          </a:p>
          <a:p>
            <a:r>
              <a:rPr lang="de-AT" sz="2800" b="1" dirty="0"/>
              <a:t>Hat mein Kind</a:t>
            </a:r>
          </a:p>
          <a:p>
            <a:pPr marL="68580" indent="0">
              <a:buNone/>
            </a:pPr>
            <a:r>
              <a:rPr lang="de-AT" sz="2800" dirty="0"/>
              <a:t>    naturwissenschaftlich-mathematische,</a:t>
            </a:r>
          </a:p>
          <a:p>
            <a:pPr marL="68580" indent="0">
              <a:buNone/>
            </a:pPr>
            <a:r>
              <a:rPr lang="de-AT" sz="2800" dirty="0"/>
              <a:t>    sprachliche, künstlerische, soziale …</a:t>
            </a:r>
          </a:p>
          <a:p>
            <a:pPr marL="68580" indent="0">
              <a:buNone/>
            </a:pPr>
            <a:r>
              <a:rPr lang="de-AT" sz="2800" dirty="0"/>
              <a:t>    Fähigkeiten? </a:t>
            </a:r>
          </a:p>
          <a:p>
            <a:pPr marL="68580" indent="0">
              <a:buNone/>
            </a:pPr>
            <a:r>
              <a:rPr lang="de-AT" sz="2800" dirty="0">
                <a:hlinkClick r:id="rId4"/>
              </a:rPr>
              <a:t>https://www.schulpsychologie.at/fileadmin/upload/ </a:t>
            </a:r>
            <a:r>
              <a:rPr lang="de-AT" sz="2800" dirty="0" err="1">
                <a:hlinkClick r:id="rId4"/>
              </a:rPr>
              <a:t>bildungsinformation</a:t>
            </a:r>
            <a:r>
              <a:rPr lang="de-AT" sz="2800" dirty="0">
                <a:hlinkClick r:id="rId4"/>
              </a:rPr>
              <a:t>/chancencheck.pdf</a:t>
            </a:r>
            <a:endParaRPr lang="de-AT" sz="2800" dirty="0"/>
          </a:p>
          <a:p>
            <a:pPr marL="68580" indent="0">
              <a:buNone/>
            </a:pPr>
            <a:endParaRPr lang="de-AT" sz="2800" dirty="0"/>
          </a:p>
          <a:p>
            <a:pPr marL="68580" indent="0">
              <a:buNone/>
            </a:pPr>
            <a:r>
              <a:rPr lang="de-AT" sz="2800" b="1" dirty="0">
                <a:solidFill>
                  <a:srgbClr val="44883E"/>
                </a:solidFill>
              </a:rPr>
              <a:t>BILDUNGSBERATUNG</a:t>
            </a:r>
            <a:r>
              <a:rPr lang="de-AT" sz="2800" dirty="0"/>
              <a:t>  </a:t>
            </a:r>
          </a:p>
          <a:p>
            <a:pPr marL="68580" indent="0">
              <a:buNone/>
            </a:pPr>
            <a:endParaRPr lang="de-AT" sz="2800" dirty="0"/>
          </a:p>
          <a:p>
            <a:pPr marL="68580"/>
            <a:r>
              <a:rPr lang="de-AT" sz="2800" b="1" dirty="0"/>
              <a:t>Mag. Mariella Gressel und Mag. Petra Lukas-</a:t>
            </a:r>
            <a:r>
              <a:rPr lang="de-AT" sz="2800" b="1" dirty="0" err="1"/>
              <a:t>Kickinger</a:t>
            </a:r>
            <a:endParaRPr lang="de-AT" sz="2800" b="1" dirty="0"/>
          </a:p>
          <a:p>
            <a:pPr marL="68580"/>
            <a:r>
              <a:rPr lang="de-AT" sz="2800" dirty="0">
                <a:hlinkClick r:id="rId5"/>
              </a:rPr>
              <a:t>www.schulpsychologie.at</a:t>
            </a:r>
            <a:endParaRPr lang="de-AT" sz="2800" dirty="0"/>
          </a:p>
          <a:p>
            <a:pPr marL="68580" indent="0">
              <a:buNone/>
            </a:pPr>
            <a:endParaRPr lang="de-AT" sz="2800" b="1" dirty="0"/>
          </a:p>
          <a:p>
            <a:pPr marL="68580" indent="0">
              <a:buNone/>
            </a:pPr>
            <a:endParaRPr lang="de-AT" sz="2800" b="1" dirty="0"/>
          </a:p>
        </p:txBody>
      </p:sp>
      <p:sp>
        <p:nvSpPr>
          <p:cNvPr id="2" name="Rechteck 1"/>
          <p:cNvSpPr/>
          <p:nvPr/>
        </p:nvSpPr>
        <p:spPr>
          <a:xfrm>
            <a:off x="6599947" y="6353763"/>
            <a:ext cx="2086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ts val="300"/>
              </a:spcBef>
              <a:spcAft>
                <a:spcPts val="300"/>
              </a:spcAft>
            </a:pPr>
            <a:r>
              <a:rPr lang="de-AT" b="1" dirty="0">
                <a:solidFill>
                  <a:srgbClr val="44883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www.billroth73.at</a:t>
            </a:r>
          </a:p>
        </p:txBody>
      </p:sp>
    </p:spTree>
    <p:extLst>
      <p:ext uri="{BB962C8B-B14F-4D97-AF65-F5344CB8AC3E}">
        <p14:creationId xmlns:p14="http://schemas.microsoft.com/office/powerpoint/2010/main" val="4144904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C5C6115-4C9A-4904-A86C-F9ADEE2FE6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556" y="233715"/>
            <a:ext cx="2138680" cy="15125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1606" y="4882492"/>
            <a:ext cx="4556761" cy="1574790"/>
          </a:xfrm>
          <a:prstGeom prst="rect">
            <a:avLst/>
          </a:prstGeom>
        </p:spPr>
        <p:txBody>
          <a:bodyPr wrap="square" tIns="91440" bIns="91440" anchor="b" anchorCtr="0">
            <a:sp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de-AT" sz="2400" b="1" baseline="30000" dirty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Bundesgymnasium &amp; Bundesrealgymnasium GRG 19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de-AT" sz="2000" baseline="30000" dirty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HR Dir. Mag. Manuela Uhlig</a:t>
            </a:r>
            <a:br>
              <a:rPr lang="de-AT" sz="2000" baseline="30000" dirty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AT" sz="2000" baseline="30000" dirty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Tel.: +43 1 368 25 39</a:t>
            </a:r>
            <a:br>
              <a:rPr lang="de-AT" sz="2000" baseline="30000" dirty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AT" sz="2000" baseline="30000" dirty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manuela.uhlig@bildung.gv.at</a:t>
            </a:r>
            <a:br>
              <a:rPr lang="de-AT" sz="2000" baseline="30000" dirty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AT" sz="2000" baseline="30000" dirty="0" err="1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Billrothstraße</a:t>
            </a:r>
            <a:r>
              <a:rPr lang="de-AT" sz="2000" baseline="30000" dirty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73, 1190 Wien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0FA86A32-7FBE-4800-A8B9-45091B9A3289}"/>
              </a:ext>
            </a:extLst>
          </p:cNvPr>
          <p:cNvSpPr txBox="1"/>
          <p:nvPr/>
        </p:nvSpPr>
        <p:spPr>
          <a:xfrm>
            <a:off x="152400" y="313350"/>
            <a:ext cx="701410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latin typeface="Helvetica" panose="020B0604020202020204" pitchFamily="34" charset="0"/>
                <a:cs typeface="Helvetica" panose="020B0604020202020204" pitchFamily="34" charset="0"/>
              </a:rPr>
              <a:t>Für Fragen stehen wir Ihnen gerne zur Verfügung!</a:t>
            </a:r>
          </a:p>
          <a:p>
            <a:endParaRPr lang="de-AT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de-AT" sz="2800" b="1" dirty="0">
                <a:solidFill>
                  <a:srgbClr val="44883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Vielen Dank für Ihre Aufmerksamkeit!</a:t>
            </a:r>
          </a:p>
          <a:p>
            <a:endParaRPr lang="en-US" sz="2400" b="1" dirty="0">
              <a:solidFill>
                <a:srgbClr val="44883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4450CDA-3859-49D7-81CA-481FBB2DE1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31250"/>
          <a:stretch/>
        </p:blipFill>
        <p:spPr>
          <a:xfrm>
            <a:off x="0" y="2039297"/>
            <a:ext cx="9144000" cy="2829580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4C144A44-0B27-47BC-A3AB-08F65DABD811}"/>
              </a:ext>
            </a:extLst>
          </p:cNvPr>
          <p:cNvSpPr/>
          <p:nvPr/>
        </p:nvSpPr>
        <p:spPr>
          <a:xfrm>
            <a:off x="4099451" y="5904532"/>
            <a:ext cx="4556761" cy="553998"/>
          </a:xfrm>
          <a:prstGeom prst="rect">
            <a:avLst/>
          </a:prstGeom>
        </p:spPr>
        <p:txBody>
          <a:bodyPr wrap="square" tIns="91440" bIns="91440" anchor="b" anchorCtr="0">
            <a:spAutoFit/>
          </a:bodyPr>
          <a:lstStyle/>
          <a:p>
            <a:pPr lvl="0" algn="r">
              <a:spcBef>
                <a:spcPts val="300"/>
              </a:spcBef>
              <a:spcAft>
                <a:spcPts val="300"/>
              </a:spcAft>
            </a:pPr>
            <a:r>
              <a:rPr lang="de-AT" sz="2400" b="1" dirty="0">
                <a:solidFill>
                  <a:srgbClr val="44883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www.billroth73.at</a:t>
            </a:r>
          </a:p>
        </p:txBody>
      </p:sp>
    </p:spTree>
    <p:extLst>
      <p:ext uri="{BB962C8B-B14F-4D97-AF65-F5344CB8AC3E}">
        <p14:creationId xmlns:p14="http://schemas.microsoft.com/office/powerpoint/2010/main" val="2227070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116013" y="5221288"/>
            <a:ext cx="7200900" cy="1223962"/>
          </a:xfrm>
          <a:prstGeom prst="rect">
            <a:avLst/>
          </a:prstGeom>
          <a:solidFill>
            <a:srgbClr val="00008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82"/>
            </a:extrusionClr>
          </a:sp3d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116013" y="3949700"/>
            <a:ext cx="3419475" cy="1223963"/>
          </a:xfrm>
          <a:prstGeom prst="rect">
            <a:avLst/>
          </a:prstGeom>
          <a:solidFill>
            <a:srgbClr val="00009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96"/>
            </a:extrusionClr>
          </a:sp3d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227138" y="5540375"/>
            <a:ext cx="7058025" cy="7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600"/>
              </a:lnSpc>
              <a:spcBef>
                <a:spcPct val="50000"/>
              </a:spcBef>
              <a:buFontTx/>
              <a:buNone/>
            </a:pPr>
            <a:endParaRPr lang="de-AT" altLang="de-DE" sz="2400" dirty="0">
              <a:solidFill>
                <a:srgbClr val="A7D7FF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ts val="1600"/>
              </a:lnSpc>
              <a:spcBef>
                <a:spcPct val="50000"/>
              </a:spcBef>
              <a:buFontTx/>
              <a:buNone/>
            </a:pPr>
            <a:r>
              <a:rPr lang="de-AT" altLang="de-DE" sz="2400" dirty="0">
                <a:solidFill>
                  <a:srgbClr val="A7D7FF"/>
                </a:solidFill>
                <a:latin typeface="Comic Sans MS" pitchFamily="66" charset="0"/>
              </a:rPr>
              <a:t>1 Klasse DLP/ iPads für alle 1. Klassen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476375" y="3500438"/>
            <a:ext cx="381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800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955675" y="4221163"/>
            <a:ext cx="38163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2400" dirty="0">
                <a:solidFill>
                  <a:srgbClr val="A7D7FF"/>
                </a:solidFill>
                <a:latin typeface="Comic Sans MS" pitchFamily="66" charset="0"/>
              </a:rPr>
              <a:t>Französisch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2400" dirty="0">
                <a:solidFill>
                  <a:srgbClr val="A7D7FF"/>
                </a:solidFill>
                <a:latin typeface="Comic Sans MS" pitchFamily="66" charset="0"/>
              </a:rPr>
              <a:t>oder Latein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de-AT" altLang="de-DE" sz="2400" dirty="0">
              <a:solidFill>
                <a:srgbClr val="A7D7FF"/>
              </a:solidFill>
              <a:latin typeface="Comic Sans MS" pitchFamily="66" charset="0"/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1125538" y="3184525"/>
            <a:ext cx="3422650" cy="647700"/>
          </a:xfrm>
          <a:prstGeom prst="rect">
            <a:avLst/>
          </a:prstGeom>
          <a:solidFill>
            <a:srgbClr val="0000D7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D7"/>
            </a:extrusionClr>
          </a:sp3d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1116013" y="3284538"/>
            <a:ext cx="33845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2200" dirty="0">
                <a:solidFill>
                  <a:srgbClr val="A7D7FF"/>
                </a:solidFill>
                <a:latin typeface="Comic Sans MS" pitchFamily="66" charset="0"/>
              </a:rPr>
              <a:t>Latein/Französisch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4886325" y="3952875"/>
            <a:ext cx="3419475" cy="1223963"/>
          </a:xfrm>
          <a:prstGeom prst="rect">
            <a:avLst/>
          </a:prstGeom>
          <a:solidFill>
            <a:srgbClr val="00009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96"/>
            </a:extrusionClr>
          </a:sp3d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4910138" y="3141663"/>
            <a:ext cx="3422650" cy="690562"/>
          </a:xfrm>
          <a:prstGeom prst="rect">
            <a:avLst/>
          </a:prstGeom>
          <a:solidFill>
            <a:srgbClr val="0000D7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D7"/>
            </a:extrusionClr>
          </a:sp3d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4900613" y="1243013"/>
            <a:ext cx="3422650" cy="1825625"/>
          </a:xfrm>
          <a:prstGeom prst="rect">
            <a:avLst/>
          </a:prstGeom>
          <a:solidFill>
            <a:srgbClr val="3557E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557E9"/>
            </a:extrusionClr>
          </a:sp3d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4108" name="Text Box 13"/>
          <p:cNvSpPr txBox="1">
            <a:spLocks noChangeArrowheads="1"/>
          </p:cNvSpPr>
          <p:nvPr/>
        </p:nvSpPr>
        <p:spPr bwMode="auto">
          <a:xfrm>
            <a:off x="395288" y="5437188"/>
            <a:ext cx="468312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ts val="2200"/>
              </a:lnSpc>
              <a:spcBef>
                <a:spcPct val="50000"/>
              </a:spcBef>
              <a:buFontTx/>
              <a:buNone/>
            </a:pPr>
            <a:r>
              <a:rPr lang="de-AT" altLang="de-DE" sz="2400" b="1">
                <a:solidFill>
                  <a:srgbClr val="DC4400"/>
                </a:solidFill>
                <a:latin typeface="Comic Sans MS" pitchFamily="66" charset="0"/>
              </a:rPr>
              <a:t>2</a:t>
            </a:r>
          </a:p>
          <a:p>
            <a:pPr algn="r" eaLnBrk="1" hangingPunct="1">
              <a:lnSpc>
                <a:spcPts val="2200"/>
              </a:lnSpc>
              <a:spcBef>
                <a:spcPct val="50000"/>
              </a:spcBef>
              <a:buFontTx/>
              <a:buNone/>
            </a:pPr>
            <a:r>
              <a:rPr lang="de-AT" altLang="de-DE" sz="2400" b="1">
                <a:solidFill>
                  <a:srgbClr val="DC44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4109" name="Text Box 14"/>
          <p:cNvSpPr txBox="1">
            <a:spLocks noChangeArrowheads="1"/>
          </p:cNvSpPr>
          <p:nvPr/>
        </p:nvSpPr>
        <p:spPr bwMode="auto">
          <a:xfrm>
            <a:off x="395288" y="4183063"/>
            <a:ext cx="468312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ts val="2200"/>
              </a:lnSpc>
              <a:spcBef>
                <a:spcPct val="50000"/>
              </a:spcBef>
              <a:buFontTx/>
              <a:buNone/>
            </a:pPr>
            <a:r>
              <a:rPr lang="de-AT" altLang="de-DE" sz="2400" b="1">
                <a:solidFill>
                  <a:srgbClr val="DC4400"/>
                </a:solidFill>
                <a:latin typeface="Comic Sans MS" pitchFamily="66" charset="0"/>
              </a:rPr>
              <a:t>4</a:t>
            </a:r>
          </a:p>
          <a:p>
            <a:pPr algn="r" eaLnBrk="1" hangingPunct="1">
              <a:lnSpc>
                <a:spcPts val="2200"/>
              </a:lnSpc>
              <a:spcBef>
                <a:spcPct val="50000"/>
              </a:spcBef>
              <a:buFontTx/>
              <a:buNone/>
            </a:pPr>
            <a:r>
              <a:rPr lang="de-AT" altLang="de-DE" sz="2400" b="1">
                <a:solidFill>
                  <a:srgbClr val="DC44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4110" name="Text Box 15"/>
          <p:cNvSpPr txBox="1">
            <a:spLocks noChangeArrowheads="1"/>
          </p:cNvSpPr>
          <p:nvPr/>
        </p:nvSpPr>
        <p:spPr bwMode="auto">
          <a:xfrm>
            <a:off x="1187450" y="595313"/>
            <a:ext cx="3313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2400" b="1" dirty="0">
                <a:solidFill>
                  <a:srgbClr val="DC4400"/>
                </a:solidFill>
                <a:latin typeface="Comic Sans MS" pitchFamily="66" charset="0"/>
              </a:rPr>
              <a:t>GYMNASIUM</a:t>
            </a:r>
          </a:p>
        </p:txBody>
      </p:sp>
      <p:sp>
        <p:nvSpPr>
          <p:cNvPr id="4111" name="Text Box 16"/>
          <p:cNvSpPr txBox="1">
            <a:spLocks noChangeArrowheads="1"/>
          </p:cNvSpPr>
          <p:nvPr/>
        </p:nvSpPr>
        <p:spPr bwMode="auto">
          <a:xfrm>
            <a:off x="5155788" y="595313"/>
            <a:ext cx="309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2400" b="1" dirty="0">
                <a:solidFill>
                  <a:srgbClr val="DC4400"/>
                </a:solidFill>
                <a:latin typeface="Comic Sans MS" pitchFamily="66" charset="0"/>
              </a:rPr>
              <a:t>REALGYMNASIUM</a:t>
            </a: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4859338" y="4221163"/>
            <a:ext cx="360045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600"/>
              </a:lnSpc>
              <a:spcBef>
                <a:spcPct val="50000"/>
              </a:spcBef>
              <a:buFontTx/>
              <a:buNone/>
            </a:pPr>
            <a:r>
              <a:rPr lang="de-AT" altLang="de-DE" sz="2400">
                <a:solidFill>
                  <a:srgbClr val="A7D7FF"/>
                </a:solidFill>
                <a:latin typeface="Comic Sans MS" pitchFamily="66" charset="0"/>
              </a:rPr>
              <a:t>Geometrisch Zeichnen</a:t>
            </a:r>
          </a:p>
          <a:p>
            <a:pPr algn="ctr" eaLnBrk="1" hangingPunct="1">
              <a:lnSpc>
                <a:spcPts val="1600"/>
              </a:lnSpc>
              <a:spcBef>
                <a:spcPct val="50000"/>
              </a:spcBef>
              <a:buFontTx/>
              <a:buNone/>
            </a:pPr>
            <a:r>
              <a:rPr lang="de-AT" altLang="de-DE" sz="2400">
                <a:solidFill>
                  <a:srgbClr val="A7D7FF"/>
                </a:solidFill>
                <a:latin typeface="Comic Sans MS" pitchFamily="66" charset="0"/>
              </a:rPr>
              <a:t>Werken, Science</a:t>
            </a:r>
          </a:p>
        </p:txBody>
      </p:sp>
      <p:sp>
        <p:nvSpPr>
          <p:cNvPr id="4113" name="Text Box 18"/>
          <p:cNvSpPr txBox="1">
            <a:spLocks noChangeArrowheads="1"/>
          </p:cNvSpPr>
          <p:nvPr/>
        </p:nvSpPr>
        <p:spPr bwMode="auto">
          <a:xfrm>
            <a:off x="395288" y="3271838"/>
            <a:ext cx="4683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ts val="2200"/>
              </a:lnSpc>
              <a:spcBef>
                <a:spcPct val="50000"/>
              </a:spcBef>
              <a:buFontTx/>
              <a:buNone/>
            </a:pPr>
            <a:r>
              <a:rPr lang="de-AT" altLang="de-DE" sz="2400" b="1">
                <a:solidFill>
                  <a:srgbClr val="DC440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5003800" y="3284538"/>
            <a:ext cx="33131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 sz="2200">
                <a:solidFill>
                  <a:srgbClr val="A7D7FF"/>
                </a:solidFill>
                <a:latin typeface="Comic Sans MS" pitchFamily="66" charset="0"/>
              </a:rPr>
              <a:t>Französisch oder Latein</a:t>
            </a:r>
          </a:p>
        </p:txBody>
      </p:sp>
      <p:sp>
        <p:nvSpPr>
          <p:cNvPr id="4115" name="Text Box 23"/>
          <p:cNvSpPr txBox="1">
            <a:spLocks noChangeArrowheads="1"/>
          </p:cNvSpPr>
          <p:nvPr/>
        </p:nvSpPr>
        <p:spPr bwMode="auto">
          <a:xfrm>
            <a:off x="395288" y="2633663"/>
            <a:ext cx="4683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ts val="2200"/>
              </a:lnSpc>
              <a:spcBef>
                <a:spcPct val="50000"/>
              </a:spcBef>
              <a:buFontTx/>
              <a:buNone/>
            </a:pPr>
            <a:r>
              <a:rPr lang="de-AT" altLang="de-DE" sz="2400" b="1">
                <a:solidFill>
                  <a:srgbClr val="DC4400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48152" name="Rectangle 24"/>
          <p:cNvSpPr>
            <a:spLocks noChangeArrowheads="1"/>
          </p:cNvSpPr>
          <p:nvPr/>
        </p:nvSpPr>
        <p:spPr bwMode="auto">
          <a:xfrm>
            <a:off x="1108075" y="1250950"/>
            <a:ext cx="3422650" cy="1817688"/>
          </a:xfrm>
          <a:prstGeom prst="rect">
            <a:avLst/>
          </a:prstGeom>
          <a:solidFill>
            <a:srgbClr val="173CEB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173CEB"/>
            </a:extrusionClr>
          </a:sp3d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solidFill>
                <a:srgbClr val="00B0F0"/>
              </a:solidFill>
            </a:endParaRPr>
          </a:p>
        </p:txBody>
      </p:sp>
      <p:sp>
        <p:nvSpPr>
          <p:cNvPr id="4117" name="Text Box 25"/>
          <p:cNvSpPr txBox="1">
            <a:spLocks noChangeArrowheads="1"/>
          </p:cNvSpPr>
          <p:nvPr/>
        </p:nvSpPr>
        <p:spPr bwMode="auto">
          <a:xfrm>
            <a:off x="425450" y="1428750"/>
            <a:ext cx="468313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ts val="2200"/>
              </a:lnSpc>
              <a:spcBef>
                <a:spcPct val="50000"/>
              </a:spcBef>
              <a:buFontTx/>
              <a:buNone/>
            </a:pPr>
            <a:r>
              <a:rPr lang="de-AT" altLang="de-DE" sz="2400" b="1">
                <a:solidFill>
                  <a:srgbClr val="DC4400"/>
                </a:solidFill>
                <a:latin typeface="Comic Sans MS" pitchFamily="66" charset="0"/>
              </a:rPr>
              <a:t>8</a:t>
            </a:r>
          </a:p>
          <a:p>
            <a:pPr algn="r" eaLnBrk="1" hangingPunct="1">
              <a:lnSpc>
                <a:spcPts val="2200"/>
              </a:lnSpc>
              <a:spcBef>
                <a:spcPct val="50000"/>
              </a:spcBef>
              <a:buFontTx/>
              <a:buNone/>
            </a:pPr>
            <a:r>
              <a:rPr lang="de-AT" altLang="de-DE" sz="2400" b="1">
                <a:solidFill>
                  <a:srgbClr val="DC4400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48154" name="Text Box 26"/>
          <p:cNvSpPr txBox="1">
            <a:spLocks noChangeArrowheads="1"/>
          </p:cNvSpPr>
          <p:nvPr/>
        </p:nvSpPr>
        <p:spPr bwMode="auto">
          <a:xfrm>
            <a:off x="1116013" y="1341438"/>
            <a:ext cx="3600450" cy="121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600"/>
              </a:lnSpc>
              <a:spcBef>
                <a:spcPct val="30000"/>
              </a:spcBef>
              <a:buFontTx/>
              <a:buNone/>
            </a:pPr>
            <a:endParaRPr lang="de-AT" altLang="de-DE" sz="2200" dirty="0">
              <a:solidFill>
                <a:schemeClr val="accent1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ts val="1600"/>
              </a:lnSpc>
              <a:spcBef>
                <a:spcPct val="30000"/>
              </a:spcBef>
              <a:buFontTx/>
              <a:buNone/>
            </a:pPr>
            <a:r>
              <a:rPr lang="de-AT" altLang="de-DE" sz="2200" b="1" dirty="0">
                <a:solidFill>
                  <a:srgbClr val="FFFF00"/>
                </a:solidFill>
                <a:latin typeface="Comic Sans MS" pitchFamily="66" charset="0"/>
              </a:rPr>
              <a:t>Modulares Kurssystem</a:t>
            </a:r>
          </a:p>
          <a:p>
            <a:pPr algn="ctr" eaLnBrk="1" hangingPunct="1">
              <a:lnSpc>
                <a:spcPts val="1600"/>
              </a:lnSpc>
              <a:spcBef>
                <a:spcPct val="30000"/>
              </a:spcBef>
              <a:buFontTx/>
              <a:buNone/>
            </a:pPr>
            <a:r>
              <a:rPr lang="de-AT" altLang="de-DE" sz="2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  <a:p>
            <a:pPr algn="ctr" eaLnBrk="1" hangingPunct="1">
              <a:lnSpc>
                <a:spcPts val="1600"/>
              </a:lnSpc>
              <a:spcBef>
                <a:spcPct val="30000"/>
              </a:spcBef>
              <a:buFontTx/>
              <a:buNone/>
            </a:pPr>
            <a:endParaRPr lang="de-AT" altLang="de-DE" sz="2200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4787900" y="1341438"/>
            <a:ext cx="3671888" cy="244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600"/>
              </a:lnSpc>
              <a:spcBef>
                <a:spcPct val="30000"/>
              </a:spcBef>
              <a:buFontTx/>
              <a:buNone/>
            </a:pPr>
            <a:endParaRPr lang="de-AT" altLang="de-DE" sz="2200" dirty="0">
              <a:solidFill>
                <a:schemeClr val="accent1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ts val="1600"/>
              </a:lnSpc>
              <a:spcBef>
                <a:spcPct val="30000"/>
              </a:spcBef>
              <a:buFontTx/>
              <a:buNone/>
            </a:pPr>
            <a:r>
              <a:rPr lang="de-AT" altLang="de-DE" sz="2200" b="1" dirty="0">
                <a:solidFill>
                  <a:srgbClr val="FFFF00"/>
                </a:solidFill>
                <a:latin typeface="Comic Sans MS" pitchFamily="66" charset="0"/>
              </a:rPr>
              <a:t>Modulares Kurssystem</a:t>
            </a:r>
          </a:p>
          <a:p>
            <a:pPr algn="ctr" eaLnBrk="1" hangingPunct="1">
              <a:lnSpc>
                <a:spcPts val="1600"/>
              </a:lnSpc>
              <a:spcBef>
                <a:spcPct val="30000"/>
              </a:spcBef>
              <a:buFontTx/>
              <a:buNone/>
            </a:pPr>
            <a:r>
              <a:rPr lang="de-AT" altLang="de-DE" sz="2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  <a:p>
            <a:pPr algn="ctr" eaLnBrk="1" hangingPunct="1">
              <a:lnSpc>
                <a:spcPts val="1600"/>
              </a:lnSpc>
              <a:spcBef>
                <a:spcPct val="30000"/>
              </a:spcBef>
              <a:buFontTx/>
              <a:buNone/>
            </a:pPr>
            <a:endParaRPr lang="de-AT" altLang="de-DE" sz="2200" dirty="0">
              <a:solidFill>
                <a:schemeClr val="accent1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ts val="1600"/>
              </a:lnSpc>
              <a:spcBef>
                <a:spcPct val="30000"/>
              </a:spcBef>
              <a:buFontTx/>
              <a:buNone/>
            </a:pPr>
            <a:endParaRPr lang="de-AT" altLang="de-DE" sz="2200" dirty="0">
              <a:solidFill>
                <a:schemeClr val="accent1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ts val="1600"/>
              </a:lnSpc>
              <a:spcBef>
                <a:spcPct val="30000"/>
              </a:spcBef>
              <a:buFontTx/>
              <a:buNone/>
            </a:pPr>
            <a:endParaRPr lang="de-AT" altLang="de-DE" sz="2200" dirty="0">
              <a:solidFill>
                <a:schemeClr val="accent1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ts val="1600"/>
              </a:lnSpc>
              <a:spcBef>
                <a:spcPct val="30000"/>
              </a:spcBef>
              <a:buFontTx/>
              <a:buNone/>
            </a:pPr>
            <a:endParaRPr lang="de-AT" altLang="de-DE" sz="2200" dirty="0">
              <a:solidFill>
                <a:schemeClr val="accent1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ts val="1600"/>
              </a:lnSpc>
              <a:spcBef>
                <a:spcPct val="30000"/>
              </a:spcBef>
              <a:buFontTx/>
              <a:buNone/>
            </a:pPr>
            <a:endParaRPr lang="de-AT" altLang="de-DE" sz="2200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089264" y="188640"/>
            <a:ext cx="2579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>
                <a:solidFill>
                  <a:schemeClr val="bg1"/>
                </a:solidFill>
              </a:rPr>
              <a:t>Dir. Mag. Manuela Uhlig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EC5C6115-4C9A-4904-A86C-F9ADEE2FE6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780" y="59213"/>
            <a:ext cx="1058824" cy="74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151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nimBg="1"/>
      <p:bldP spid="48132" grpId="0"/>
      <p:bldP spid="48134" grpId="0"/>
      <p:bldP spid="48135" grpId="0" animBg="1"/>
      <p:bldP spid="48136" grpId="0" build="allAtOnce"/>
      <p:bldP spid="48137" grpId="0" animBg="1"/>
      <p:bldP spid="48138" grpId="0" animBg="1"/>
      <p:bldP spid="48140" grpId="0" animBg="1"/>
      <p:bldP spid="48145" grpId="0"/>
      <p:bldP spid="48147" grpId="0"/>
      <p:bldP spid="48152" grpId="0" animBg="1"/>
      <p:bldP spid="48154" grpId="0"/>
      <p:bldP spid="481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37668E8E-6354-4145-93C0-EF0F3BFF1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557" y="422786"/>
            <a:ext cx="1604010" cy="1134428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09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7475CA-BD1D-4AE7-A9D2-D41083C1CD35}" type="slidenum">
              <a:rPr lang="en-US" smtClean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/>
              <a:t>3</a:t>
            </a:fld>
            <a:endParaRPr lang="en-US" dirty="0">
              <a:solidFill>
                <a:srgbClr val="5356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45BF1E75-D1B7-4BE3-AC2F-A5CE0138E2DC}"/>
              </a:ext>
            </a:extLst>
          </p:cNvPr>
          <p:cNvSpPr txBox="1"/>
          <p:nvPr/>
        </p:nvSpPr>
        <p:spPr>
          <a:xfrm>
            <a:off x="76200" y="123930"/>
            <a:ext cx="5181599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de-AT" sz="2800" b="1" dirty="0">
              <a:solidFill>
                <a:srgbClr val="44883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de-AT" sz="3200" b="1" dirty="0">
                <a:solidFill>
                  <a:srgbClr val="44883E"/>
                </a:solidFill>
                <a:ea typeface="Calibri"/>
                <a:cs typeface="Times New Roman"/>
              </a:rPr>
              <a:t>GYMNASIUM</a:t>
            </a:r>
            <a:endParaRPr lang="de-DE" sz="3200" b="1" dirty="0">
              <a:solidFill>
                <a:srgbClr val="44883E"/>
              </a:solidFill>
              <a:ea typeface="Calibri"/>
              <a:cs typeface="Times New Roman"/>
            </a:endParaRPr>
          </a:p>
          <a:p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  <a:p>
            <a:endParaRPr lang="de-AT" sz="2800" b="1" dirty="0"/>
          </a:p>
          <a:p>
            <a:r>
              <a:rPr lang="de-AT" sz="2800" b="1" dirty="0"/>
              <a:t>Wussten Sie, dass </a:t>
            </a:r>
            <a:r>
              <a:rPr lang="de-AT" sz="2800" b="1" dirty="0">
                <a:solidFill>
                  <a:srgbClr val="C00000"/>
                </a:solidFill>
              </a:rPr>
              <a:t>Französisch</a:t>
            </a:r>
            <a:r>
              <a:rPr lang="de-AT" sz="2800" b="1" dirty="0"/>
              <a:t>…</a:t>
            </a:r>
          </a:p>
          <a:p>
            <a:endParaRPr lang="de-AT" sz="24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altLang="de-DE" sz="2400" dirty="0"/>
              <a:t>auf </a:t>
            </a:r>
            <a:r>
              <a:rPr lang="de-DE" altLang="de-DE" sz="2400" b="1" dirty="0"/>
              <a:t>allen Kontinenten</a:t>
            </a:r>
            <a:r>
              <a:rPr lang="de-DE" altLang="de-DE" sz="2400" dirty="0"/>
              <a:t> gesprochen wird?</a:t>
            </a:r>
          </a:p>
          <a:p>
            <a:endParaRPr lang="de-DE" altLang="de-DE" sz="24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altLang="de-DE" sz="2400" dirty="0"/>
              <a:t>neben Englisch die wichtigste Sprache der </a:t>
            </a:r>
            <a:r>
              <a:rPr lang="de-DE" altLang="de-DE" sz="2400" b="1" dirty="0"/>
              <a:t>internationalen Diplomatie</a:t>
            </a:r>
            <a:r>
              <a:rPr lang="de-DE" altLang="de-DE" sz="2400" dirty="0"/>
              <a:t> ist?</a:t>
            </a:r>
          </a:p>
          <a:p>
            <a:endParaRPr lang="de-DE" altLang="de-DE" sz="24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altLang="de-DE" sz="2400" b="1" dirty="0"/>
              <a:t>eine</a:t>
            </a:r>
            <a:r>
              <a:rPr lang="de-DE" altLang="de-DE" sz="2400" dirty="0"/>
              <a:t> der </a:t>
            </a:r>
            <a:r>
              <a:rPr lang="de-DE" altLang="de-DE" sz="2400" b="1" dirty="0"/>
              <a:t>drei Arbeitssprachen der EU</a:t>
            </a:r>
            <a:r>
              <a:rPr lang="de-DE" altLang="de-DE" sz="2400" dirty="0"/>
              <a:t> ist?</a:t>
            </a:r>
          </a:p>
          <a:p>
            <a:endParaRPr lang="en-US" sz="2800" b="1" dirty="0">
              <a:solidFill>
                <a:srgbClr val="44883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de-AT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C144A44-0B27-47BC-A3AB-08F65DABD811}"/>
              </a:ext>
            </a:extLst>
          </p:cNvPr>
          <p:cNvSpPr/>
          <p:nvPr/>
        </p:nvSpPr>
        <p:spPr>
          <a:xfrm>
            <a:off x="5222006" y="6180072"/>
            <a:ext cx="3718561" cy="553998"/>
          </a:xfrm>
          <a:prstGeom prst="rect">
            <a:avLst/>
          </a:prstGeom>
        </p:spPr>
        <p:txBody>
          <a:bodyPr wrap="square" tIns="91440" bIns="91440" anchor="b" anchorCtr="0">
            <a:spAutoFit/>
          </a:bodyPr>
          <a:lstStyle/>
          <a:p>
            <a:pPr lvl="0" algn="r">
              <a:spcBef>
                <a:spcPts val="300"/>
              </a:spcBef>
              <a:spcAft>
                <a:spcPts val="300"/>
              </a:spcAft>
            </a:pPr>
            <a:r>
              <a:rPr lang="de-AT" sz="2400" b="1" dirty="0">
                <a:solidFill>
                  <a:srgbClr val="44883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www.billroth73.at</a:t>
            </a:r>
          </a:p>
        </p:txBody>
      </p:sp>
      <p:pic>
        <p:nvPicPr>
          <p:cNvPr id="3" name="Grafik 2" descr="Ein Bild, das Tisch, Raum enthält.&#10;&#10;Automatisch generierte Beschreibung">
            <a:extLst>
              <a:ext uri="{FF2B5EF4-FFF2-40B4-BE49-F238E27FC236}">
                <a16:creationId xmlns:a16="http://schemas.microsoft.com/office/drawing/2014/main" id="{81DF0AE2-720C-4D1D-BD22-782EC346E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526" y="2819400"/>
            <a:ext cx="3521519" cy="234767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7F460EDB-2537-40BB-9122-191D15569185}"/>
              </a:ext>
            </a:extLst>
          </p:cNvPr>
          <p:cNvSpPr/>
          <p:nvPr/>
        </p:nvSpPr>
        <p:spPr>
          <a:xfrm>
            <a:off x="5257799" y="5189251"/>
            <a:ext cx="1573750" cy="228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sz="900" dirty="0"/>
              <a:t>www.barewalls.com</a:t>
            </a:r>
          </a:p>
        </p:txBody>
      </p:sp>
    </p:spTree>
    <p:extLst>
      <p:ext uri="{BB962C8B-B14F-4D97-AF65-F5344CB8AC3E}">
        <p14:creationId xmlns:p14="http://schemas.microsoft.com/office/powerpoint/2010/main" val="3925351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37668E8E-6354-4145-93C0-EF0F3BFF1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557" y="422786"/>
            <a:ext cx="1604010" cy="1134428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09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7475CA-BD1D-4AE7-A9D2-D41083C1CD35}" type="slidenum">
              <a:rPr lang="en-US" smtClean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/>
              <a:t>4</a:t>
            </a:fld>
            <a:endParaRPr lang="en-US" dirty="0">
              <a:solidFill>
                <a:srgbClr val="5356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45BF1E75-D1B7-4BE3-AC2F-A5CE0138E2DC}"/>
              </a:ext>
            </a:extLst>
          </p:cNvPr>
          <p:cNvSpPr txBox="1"/>
          <p:nvPr/>
        </p:nvSpPr>
        <p:spPr>
          <a:xfrm>
            <a:off x="420651" y="-4225"/>
            <a:ext cx="5244599" cy="7537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de-AT" sz="2400" dirty="0">
                <a:ea typeface="Calibri"/>
                <a:cs typeface="Times New Roman"/>
              </a:rPr>
              <a:t>	</a:t>
            </a: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  <a:p>
            <a:endParaRPr lang="de-AT" sz="3200" b="1" dirty="0"/>
          </a:p>
          <a:p>
            <a:r>
              <a:rPr lang="de-AT" sz="3200" b="1" dirty="0"/>
              <a:t>Warum gerade </a:t>
            </a:r>
            <a:r>
              <a:rPr lang="de-AT" sz="3200" b="1" dirty="0">
                <a:solidFill>
                  <a:srgbClr val="C00000"/>
                </a:solidFill>
              </a:rPr>
              <a:t>Französisch</a:t>
            </a:r>
            <a:r>
              <a:rPr lang="de-AT" sz="3200" b="1" dirty="0"/>
              <a:t>?</a:t>
            </a:r>
            <a:endParaRPr lang="en-US" sz="3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de-DE" altLang="de-DE" sz="2400" dirty="0"/>
              <a:t>weil man nicht nur die Sprache erlernt, sondern auch die </a:t>
            </a:r>
            <a:r>
              <a:rPr lang="de-DE" altLang="de-DE" sz="2400" b="1" dirty="0"/>
              <a:t>Kultur des französischen Sprachraums </a:t>
            </a:r>
            <a:r>
              <a:rPr lang="de-DE" altLang="de-DE" sz="2400" dirty="0"/>
              <a:t>kennenlernt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de-DE" altLang="de-DE" sz="700" dirty="0"/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de-DE" altLang="de-DE" sz="2400" dirty="0"/>
              <a:t>weil man </a:t>
            </a:r>
            <a:r>
              <a:rPr lang="de-DE" altLang="de-DE" sz="2400" b="1" dirty="0"/>
              <a:t>bessere Chancen in der Berufswelt </a:t>
            </a:r>
            <a:r>
              <a:rPr lang="de-DE" altLang="de-DE" sz="2400" dirty="0"/>
              <a:t>hat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de-DE" altLang="de-DE" sz="700" dirty="0"/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de-DE" altLang="de-DE" sz="2400" dirty="0"/>
              <a:t>weil Französisch als </a:t>
            </a:r>
            <a:r>
              <a:rPr lang="de-DE" altLang="de-DE" sz="2400" b="1" dirty="0"/>
              <a:t>Sprungbrett</a:t>
            </a:r>
            <a:r>
              <a:rPr lang="de-DE" altLang="de-DE" sz="2400" dirty="0"/>
              <a:t> für andere </a:t>
            </a:r>
            <a:r>
              <a:rPr lang="de-DE" altLang="de-DE" sz="2400" b="1" dirty="0"/>
              <a:t>romanische Sprachen </a:t>
            </a:r>
            <a:r>
              <a:rPr lang="de-DE" altLang="de-DE" sz="2400" dirty="0"/>
              <a:t>dient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de-DE" altLang="de-DE" sz="700" dirty="0"/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de-DE" altLang="de-DE" sz="2400" dirty="0"/>
              <a:t>weil mit 6 Jahren Französisch in der Schule ein </a:t>
            </a:r>
            <a:r>
              <a:rPr lang="de-DE" altLang="de-DE" sz="2400" b="1" dirty="0"/>
              <a:t>sehr gutes Sprachniveau </a:t>
            </a:r>
            <a:r>
              <a:rPr lang="de-DE" altLang="de-DE" sz="2400" dirty="0"/>
              <a:t>erreicht werden kann</a:t>
            </a:r>
            <a:endParaRPr lang="de-AT" sz="2400" dirty="0"/>
          </a:p>
          <a:p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  <a:p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800" b="1" dirty="0">
                <a:solidFill>
                  <a:srgbClr val="44883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  <a:p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C144A44-0B27-47BC-A3AB-08F65DABD811}"/>
              </a:ext>
            </a:extLst>
          </p:cNvPr>
          <p:cNvSpPr/>
          <p:nvPr/>
        </p:nvSpPr>
        <p:spPr>
          <a:xfrm>
            <a:off x="3890319" y="6210850"/>
            <a:ext cx="4556761" cy="492443"/>
          </a:xfrm>
          <a:prstGeom prst="rect">
            <a:avLst/>
          </a:prstGeom>
        </p:spPr>
        <p:txBody>
          <a:bodyPr wrap="square" tIns="91440" bIns="91440" anchor="b" anchorCtr="0">
            <a:spAutoFit/>
          </a:bodyPr>
          <a:lstStyle/>
          <a:p>
            <a:pPr lvl="0" algn="r">
              <a:spcBef>
                <a:spcPts val="300"/>
              </a:spcBef>
              <a:spcAft>
                <a:spcPts val="300"/>
              </a:spcAft>
            </a:pPr>
            <a:r>
              <a:rPr lang="de-AT" sz="2000" b="1" dirty="0">
                <a:solidFill>
                  <a:srgbClr val="44883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www.billroth73.at</a:t>
            </a:r>
          </a:p>
        </p:txBody>
      </p:sp>
      <p:pic>
        <p:nvPicPr>
          <p:cNvPr id="4" name="Grafik 3" descr="Ein Bild, das Karte enthält.&#10;&#10;Automatisch generierte Beschreibung">
            <a:extLst>
              <a:ext uri="{FF2B5EF4-FFF2-40B4-BE49-F238E27FC236}">
                <a16:creationId xmlns:a16="http://schemas.microsoft.com/office/drawing/2014/main" id="{F255A8B3-0B46-4069-8ECD-D8F0178500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010" y="1938760"/>
            <a:ext cx="3471440" cy="347144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3D3572D9-DE68-4F62-BBEA-8137775CDE73}"/>
              </a:ext>
            </a:extLst>
          </p:cNvPr>
          <p:cNvSpPr/>
          <p:nvPr/>
        </p:nvSpPr>
        <p:spPr>
          <a:xfrm>
            <a:off x="5414010" y="5450263"/>
            <a:ext cx="1573750" cy="228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sz="900" dirty="0"/>
              <a:t>www.hotelier.de</a:t>
            </a:r>
          </a:p>
        </p:txBody>
      </p:sp>
    </p:spTree>
    <p:extLst>
      <p:ext uri="{BB962C8B-B14F-4D97-AF65-F5344CB8AC3E}">
        <p14:creationId xmlns:p14="http://schemas.microsoft.com/office/powerpoint/2010/main" val="2343420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37668E8E-6354-4145-93C0-EF0F3BFF1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557" y="422786"/>
            <a:ext cx="1604010" cy="1134428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09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7475CA-BD1D-4AE7-A9D2-D41083C1CD35}" type="slidenum">
              <a:rPr lang="en-US" smtClean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/>
              <a:t>5</a:t>
            </a:fld>
            <a:endParaRPr lang="en-US" dirty="0">
              <a:solidFill>
                <a:srgbClr val="5356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45BF1E75-D1B7-4BE3-AC2F-A5CE0138E2DC}"/>
              </a:ext>
            </a:extLst>
          </p:cNvPr>
          <p:cNvSpPr txBox="1"/>
          <p:nvPr/>
        </p:nvSpPr>
        <p:spPr>
          <a:xfrm>
            <a:off x="435746" y="422786"/>
            <a:ext cx="5379881" cy="9388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2200" b="1" dirty="0">
              <a:solidFill>
                <a:srgbClr val="44883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de-AT" sz="2800" b="1" dirty="0">
                <a:solidFill>
                  <a:srgbClr val="44883E"/>
                </a:solidFill>
              </a:rPr>
              <a:t>Der Französisch-Unterricht: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de-AT" sz="2800" b="1" dirty="0">
                <a:solidFill>
                  <a:srgbClr val="C00000"/>
                </a:solidFill>
              </a:rPr>
              <a:t>kreativ und lebensnah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de-AT" sz="1600" b="1" i="1" dirty="0">
              <a:solidFill>
                <a:srgbClr val="44883E"/>
              </a:solidFill>
              <a:ea typeface="Calibri"/>
              <a:cs typeface="Times New Roman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AT" sz="2200" dirty="0"/>
              <a:t>Kultur: </a:t>
            </a:r>
            <a:r>
              <a:rPr lang="de-AT" sz="2200" b="1" dirty="0"/>
              <a:t>Theater, Kino, Literatur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de-AT" sz="3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AT" sz="2200" b="1" dirty="0"/>
              <a:t>Spielerisches Lernen: </a:t>
            </a:r>
            <a:r>
              <a:rPr lang="de-AT" sz="2200" dirty="0"/>
              <a:t>Rollenspiele, Collagen, aktuelle Lieder, …                                                     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AT" sz="2200" b="1" dirty="0"/>
              <a:t>Projektarbeit und außerschulische Angebote: </a:t>
            </a:r>
            <a:r>
              <a:rPr lang="de-AT" sz="2200" dirty="0" err="1"/>
              <a:t>Twinspace</a:t>
            </a:r>
            <a:r>
              <a:rPr lang="de-AT" sz="2200" dirty="0"/>
              <a:t>,</a:t>
            </a:r>
            <a:r>
              <a:rPr lang="de-AT" sz="2200" b="1" dirty="0"/>
              <a:t> </a:t>
            </a:r>
            <a:r>
              <a:rPr lang="de-AT" sz="2200" dirty="0"/>
              <a:t>Lycée Français de Vienne, Workshops, Schweiz, DELF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de-AT" sz="3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AT" sz="2200" b="1" dirty="0"/>
              <a:t>Individuelle Förderung</a:t>
            </a:r>
            <a:r>
              <a:rPr lang="de-AT" sz="2200" dirty="0"/>
              <a:t> durch Wahlmodule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de-AT" sz="3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AT" sz="2200" dirty="0"/>
              <a:t>Authentischer Unterricht durch </a:t>
            </a:r>
            <a:r>
              <a:rPr lang="de-AT" sz="2200" b="1" dirty="0" err="1"/>
              <a:t>SprachassistentInnen</a:t>
            </a:r>
            <a:endParaRPr lang="de-AT" sz="22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de-AT" sz="3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AT" sz="2200" dirty="0"/>
              <a:t>Frankreich-</a:t>
            </a:r>
            <a:r>
              <a:rPr lang="de-AT" sz="2200" b="1" dirty="0"/>
              <a:t>Sprachreise</a:t>
            </a:r>
          </a:p>
          <a:p>
            <a:endParaRPr lang="de-AT" sz="2200" b="1" dirty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de-DE" sz="2200" dirty="0">
              <a:solidFill>
                <a:srgbClr val="44883E"/>
              </a:solidFill>
              <a:ea typeface="Calibri"/>
              <a:cs typeface="Times New Roman"/>
            </a:endParaRPr>
          </a:p>
          <a:p>
            <a:r>
              <a:rPr lang="en-US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  <a:p>
            <a:endParaRPr lang="en-US" sz="2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  <a:p>
            <a:r>
              <a:rPr lang="en-US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  <a:p>
            <a:endParaRPr lang="en-US" sz="2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200" b="1" dirty="0">
                <a:solidFill>
                  <a:srgbClr val="44883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  <a:p>
            <a:endParaRPr lang="en-US" sz="2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b="1" dirty="0">
              <a:solidFill>
                <a:srgbClr val="44883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de-AT" sz="2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C144A44-0B27-47BC-A3AB-08F65DABD811}"/>
              </a:ext>
            </a:extLst>
          </p:cNvPr>
          <p:cNvSpPr/>
          <p:nvPr/>
        </p:nvSpPr>
        <p:spPr>
          <a:xfrm>
            <a:off x="5222006" y="6180072"/>
            <a:ext cx="3718561" cy="553998"/>
          </a:xfrm>
          <a:prstGeom prst="rect">
            <a:avLst/>
          </a:prstGeom>
        </p:spPr>
        <p:txBody>
          <a:bodyPr wrap="square" tIns="91440" bIns="91440" anchor="b" anchorCtr="0">
            <a:spAutoFit/>
          </a:bodyPr>
          <a:lstStyle/>
          <a:p>
            <a:pPr lvl="0" algn="r">
              <a:spcBef>
                <a:spcPts val="300"/>
              </a:spcBef>
              <a:spcAft>
                <a:spcPts val="300"/>
              </a:spcAft>
            </a:pPr>
            <a:r>
              <a:rPr lang="de-AT" sz="2400" b="1" dirty="0">
                <a:solidFill>
                  <a:srgbClr val="44883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www.billroth73.at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D4A9F04-30A9-4257-9162-284731AA5D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7"/>
          <a:stretch/>
        </p:blipFill>
        <p:spPr bwMode="auto">
          <a:xfrm>
            <a:off x="5682487" y="1955307"/>
            <a:ext cx="3004313" cy="414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650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37668E8E-6354-4145-93C0-EF0F3BFF1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557" y="422786"/>
            <a:ext cx="1604010" cy="1134428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09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7475CA-BD1D-4AE7-A9D2-D41083C1CD35}" type="slidenum">
              <a:rPr lang="en-US" smtClean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/>
              <a:t>6</a:t>
            </a:fld>
            <a:endParaRPr lang="en-US" dirty="0">
              <a:solidFill>
                <a:srgbClr val="5356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45BF1E75-D1B7-4BE3-AC2F-A5CE0138E2DC}"/>
              </a:ext>
            </a:extLst>
          </p:cNvPr>
          <p:cNvSpPr txBox="1"/>
          <p:nvPr/>
        </p:nvSpPr>
        <p:spPr>
          <a:xfrm>
            <a:off x="304800" y="838200"/>
            <a:ext cx="8711966" cy="943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44883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Warum gerade </a:t>
            </a:r>
            <a:r>
              <a:rPr lang="de-AT" sz="2800" b="1" u="sng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Latein</a:t>
            </a:r>
            <a:r>
              <a:rPr lang="de-AT" sz="2800" b="1" dirty="0">
                <a:solidFill>
                  <a:srgbClr val="44883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  <a:p>
            <a:endParaRPr lang="de-AT" sz="2800" b="1" dirty="0">
              <a:solidFill>
                <a:srgbClr val="44883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de-AT" sz="2800" b="1" dirty="0">
              <a:solidFill>
                <a:srgbClr val="44883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AT" sz="2400" b="1" i="1" dirty="0">
                <a:ea typeface="Calibri"/>
                <a:cs typeface="Times New Roman"/>
              </a:rPr>
              <a:t> </a:t>
            </a:r>
            <a:r>
              <a:rPr lang="de-AT" sz="2400" b="1" dirty="0"/>
              <a:t>Basis </a:t>
            </a:r>
            <a:r>
              <a:rPr lang="de-AT" sz="2400" dirty="0"/>
              <a:t>für das Erlernen </a:t>
            </a:r>
            <a:r>
              <a:rPr lang="de-AT" sz="2400" b="1" dirty="0"/>
              <a:t>romanischer Sprachen</a:t>
            </a:r>
          </a:p>
          <a:p>
            <a:pPr marL="68580" indent="0">
              <a:buNone/>
            </a:pPr>
            <a:endParaRPr lang="de-AT" sz="24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AT" sz="2400" b="1" dirty="0"/>
              <a:t> </a:t>
            </a:r>
            <a:r>
              <a:rPr lang="de-AT" sz="2400" dirty="0"/>
              <a:t>strukturiertes, logisches </a:t>
            </a:r>
            <a:r>
              <a:rPr lang="de-AT" sz="2400" b="1" dirty="0"/>
              <a:t>Denken</a:t>
            </a:r>
          </a:p>
          <a:p>
            <a:pPr marL="68580" indent="0">
              <a:buNone/>
            </a:pPr>
            <a:endParaRPr lang="de-AT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AT" sz="2400" b="1" dirty="0"/>
              <a:t> Zugang zur europäischen Geisteswelt</a:t>
            </a:r>
          </a:p>
          <a:p>
            <a:pPr marL="68580" indent="0">
              <a:buNone/>
            </a:pPr>
            <a:r>
              <a:rPr lang="de-AT" sz="2400" dirty="0"/>
              <a:t>    von der antik-heidnischen Kultur bis zur </a:t>
            </a:r>
          </a:p>
          <a:p>
            <a:pPr marL="68580" indent="0">
              <a:buNone/>
            </a:pPr>
            <a:r>
              <a:rPr lang="de-AT" sz="2400" dirty="0"/>
              <a:t>    Gegenwart</a:t>
            </a:r>
          </a:p>
          <a:p>
            <a:pPr marL="68580" indent="0">
              <a:buNone/>
            </a:pPr>
            <a:endParaRPr lang="de-AT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AT" sz="2400" b="1" dirty="0"/>
              <a:t> Voraussetzung für bestimmte Studien</a:t>
            </a:r>
            <a:endParaRPr lang="de-AT" sz="2400" dirty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de-AT" sz="2400" b="1" i="1" dirty="0">
              <a:solidFill>
                <a:srgbClr val="44883E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de-AT" sz="2400" b="1" i="1" dirty="0">
              <a:solidFill>
                <a:srgbClr val="44883E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de-AT" sz="2400" dirty="0">
                <a:ea typeface="Calibri"/>
                <a:cs typeface="Times New Roman"/>
              </a:rPr>
              <a:t>	</a:t>
            </a:r>
            <a:endParaRPr lang="de-DE" sz="3200" dirty="0">
              <a:solidFill>
                <a:srgbClr val="44883E"/>
              </a:solidFill>
              <a:ea typeface="Calibri"/>
              <a:cs typeface="Times New Roman"/>
            </a:endParaRPr>
          </a:p>
          <a:p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  <a:p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  <a:p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  <a:p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800" b="1" dirty="0">
                <a:solidFill>
                  <a:srgbClr val="44883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  <a:p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800" b="1" dirty="0">
              <a:solidFill>
                <a:srgbClr val="44883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de-AT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C144A44-0B27-47BC-A3AB-08F65DABD811}"/>
              </a:ext>
            </a:extLst>
          </p:cNvPr>
          <p:cNvSpPr/>
          <p:nvPr/>
        </p:nvSpPr>
        <p:spPr>
          <a:xfrm>
            <a:off x="5222006" y="6180072"/>
            <a:ext cx="3718561" cy="553998"/>
          </a:xfrm>
          <a:prstGeom prst="rect">
            <a:avLst/>
          </a:prstGeom>
        </p:spPr>
        <p:txBody>
          <a:bodyPr wrap="square" tIns="91440" bIns="91440" anchor="b" anchorCtr="0">
            <a:spAutoFit/>
          </a:bodyPr>
          <a:lstStyle/>
          <a:p>
            <a:pPr lvl="0" algn="r">
              <a:spcBef>
                <a:spcPts val="300"/>
              </a:spcBef>
              <a:spcAft>
                <a:spcPts val="300"/>
              </a:spcAft>
            </a:pPr>
            <a:r>
              <a:rPr lang="de-AT" sz="2400" b="1" dirty="0">
                <a:solidFill>
                  <a:srgbClr val="44883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www.billroth73.at</a:t>
            </a:r>
          </a:p>
        </p:txBody>
      </p:sp>
      <p:pic>
        <p:nvPicPr>
          <p:cNvPr id="1026" name="Picture 2" descr="8cc95b3b-dab7-4577-a48a-6db8c6c12c07@ssr-w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567" y="2819400"/>
            <a:ext cx="3048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925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37668E8E-6354-4145-93C0-EF0F3BFF1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557" y="422786"/>
            <a:ext cx="1604010" cy="1134428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09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7475CA-BD1D-4AE7-A9D2-D41083C1CD35}" type="slidenum">
              <a:rPr lang="en-US" smtClean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/>
              <a:t>7</a:t>
            </a:fld>
            <a:endParaRPr lang="en-US" dirty="0">
              <a:solidFill>
                <a:srgbClr val="5356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45BF1E75-D1B7-4BE3-AC2F-A5CE0138E2DC}"/>
              </a:ext>
            </a:extLst>
          </p:cNvPr>
          <p:cNvSpPr txBox="1"/>
          <p:nvPr/>
        </p:nvSpPr>
        <p:spPr>
          <a:xfrm>
            <a:off x="228601" y="196896"/>
            <a:ext cx="8711966" cy="1256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2800" b="1" dirty="0">
              <a:solidFill>
                <a:srgbClr val="44883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de-AT" sz="28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de-AT" sz="28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AT" sz="2800" b="1" dirty="0"/>
              <a:t>Zugang zu europäischen Sprachen</a:t>
            </a:r>
          </a:p>
          <a:p>
            <a:pPr marL="68580" indent="0">
              <a:buNone/>
            </a:pPr>
            <a:endParaRPr lang="de-AT" sz="28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AT" sz="2800" dirty="0"/>
              <a:t> Spracherwerb =&gt; Übersetzen und Interpretieren von Originaltexten (</a:t>
            </a:r>
            <a:r>
              <a:rPr lang="de-AT" sz="2800" b="1" dirty="0"/>
              <a:t>Textverständnis</a:t>
            </a:r>
            <a:r>
              <a:rPr lang="de-AT" sz="2800" dirty="0"/>
              <a:t>)</a:t>
            </a:r>
          </a:p>
          <a:p>
            <a:pPr marL="68580" indent="0">
              <a:buNone/>
            </a:pPr>
            <a:endParaRPr lang="de-AT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AT" sz="2800" dirty="0"/>
              <a:t> Sprachbetrachtung =&gt; </a:t>
            </a:r>
            <a:r>
              <a:rPr lang="de-AT" sz="2800" b="1" dirty="0"/>
              <a:t>Verständnis</a:t>
            </a:r>
            <a:r>
              <a:rPr lang="de-AT" sz="2800" dirty="0"/>
              <a:t> für </a:t>
            </a:r>
            <a:r>
              <a:rPr lang="de-AT" sz="2800" b="1" dirty="0"/>
              <a:t>Muttersprache</a:t>
            </a:r>
          </a:p>
          <a:p>
            <a:pPr marL="68580" indent="0">
              <a:buNone/>
            </a:pPr>
            <a:r>
              <a:rPr lang="de-AT" sz="2800" b="1" dirty="0">
                <a:solidFill>
                  <a:schemeClr val="bg1"/>
                </a:solidFill>
              </a:rPr>
              <a:t>Dir. Mag. Manuela Uhlig</a:t>
            </a:r>
            <a:endParaRPr lang="de-AT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AT" sz="2800" dirty="0"/>
              <a:t> Einblick in </a:t>
            </a:r>
            <a:r>
              <a:rPr lang="de-AT" sz="2800" b="1" dirty="0"/>
              <a:t>wissenschaftliche Fachsprachen</a:t>
            </a:r>
          </a:p>
          <a:p>
            <a:pPr marL="68580" indent="0">
              <a:buNone/>
            </a:pPr>
            <a:endParaRPr lang="de-AT" sz="28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AT" sz="2800" dirty="0"/>
              <a:t> Aktive und passive </a:t>
            </a:r>
            <a:r>
              <a:rPr lang="de-AT" sz="2800" b="1" dirty="0"/>
              <a:t>Sprachkompetenz</a:t>
            </a:r>
            <a:r>
              <a:rPr lang="de-AT" sz="2800" dirty="0"/>
              <a:t> (Fremdwörter)</a:t>
            </a:r>
          </a:p>
          <a:p>
            <a:endParaRPr lang="de-AT" sz="2800" b="1" dirty="0">
              <a:solidFill>
                <a:srgbClr val="44883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de-AT" sz="2800" b="1" dirty="0">
              <a:solidFill>
                <a:srgbClr val="44883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de-AT" sz="2800" b="1" dirty="0">
              <a:solidFill>
                <a:srgbClr val="44883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de-AT" sz="2800" b="1" dirty="0">
              <a:solidFill>
                <a:srgbClr val="44883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de-AT" sz="2800" b="1" dirty="0">
              <a:solidFill>
                <a:srgbClr val="44883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de-AT" sz="2400" b="1" i="1" dirty="0">
                <a:solidFill>
                  <a:srgbClr val="44883E"/>
                </a:solidFill>
                <a:ea typeface="Calibri"/>
                <a:cs typeface="Times New Roman"/>
              </a:rPr>
              <a:t>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de-AT" sz="2400" b="1" i="1" dirty="0">
              <a:solidFill>
                <a:srgbClr val="44883E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de-AT" sz="2400" dirty="0">
                <a:ea typeface="Calibri"/>
                <a:cs typeface="Times New Roman"/>
              </a:rPr>
              <a:t>	</a:t>
            </a:r>
            <a:endParaRPr lang="de-DE" sz="3200" dirty="0">
              <a:solidFill>
                <a:srgbClr val="44883E"/>
              </a:solidFill>
              <a:ea typeface="Calibri"/>
              <a:cs typeface="Times New Roman"/>
            </a:endParaRPr>
          </a:p>
          <a:p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  <a:p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  <a:p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  <a:p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800" b="1" dirty="0">
                <a:solidFill>
                  <a:srgbClr val="44883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  <a:p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800" b="1" dirty="0">
              <a:solidFill>
                <a:srgbClr val="44883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de-AT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C144A44-0B27-47BC-A3AB-08F65DABD811}"/>
              </a:ext>
            </a:extLst>
          </p:cNvPr>
          <p:cNvSpPr/>
          <p:nvPr/>
        </p:nvSpPr>
        <p:spPr>
          <a:xfrm>
            <a:off x="5222006" y="6180072"/>
            <a:ext cx="3718561" cy="553998"/>
          </a:xfrm>
          <a:prstGeom prst="rect">
            <a:avLst/>
          </a:prstGeom>
        </p:spPr>
        <p:txBody>
          <a:bodyPr wrap="square" tIns="91440" bIns="91440" anchor="b" anchorCtr="0">
            <a:spAutoFit/>
          </a:bodyPr>
          <a:lstStyle/>
          <a:p>
            <a:pPr lvl="0" algn="r">
              <a:spcBef>
                <a:spcPts val="300"/>
              </a:spcBef>
              <a:spcAft>
                <a:spcPts val="300"/>
              </a:spcAft>
            </a:pPr>
            <a:r>
              <a:rPr lang="de-AT" sz="2400" b="1" dirty="0">
                <a:solidFill>
                  <a:srgbClr val="44883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www.billroth73.at</a:t>
            </a:r>
          </a:p>
        </p:txBody>
      </p:sp>
    </p:spTree>
    <p:extLst>
      <p:ext uri="{BB962C8B-B14F-4D97-AF65-F5344CB8AC3E}">
        <p14:creationId xmlns:p14="http://schemas.microsoft.com/office/powerpoint/2010/main" val="3390063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0E0FF4-CDFA-43CB-9001-C8B352393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6794" y="3243228"/>
            <a:ext cx="1970411" cy="523220"/>
          </a:xfrm>
        </p:spPr>
        <p:txBody>
          <a:bodyPr/>
          <a:lstStyle/>
          <a:p>
            <a:r>
              <a:rPr lang="de-AT" dirty="0">
                <a:solidFill>
                  <a:srgbClr val="FF0000"/>
                </a:solidFill>
              </a:rPr>
              <a:t>Latein lebt!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872D971-D966-4E86-B0E4-BB2409FEAF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7128"/>
            <a:ext cx="4114800" cy="30861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61B3807-DB1E-4BE3-848C-8F99EA6FDD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54" y="3787503"/>
            <a:ext cx="4087091" cy="306531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F1D6B76-0CA3-4A3D-A305-C9F22860A7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7127"/>
            <a:ext cx="4114800" cy="3086101"/>
          </a:xfrm>
          <a:prstGeom prst="rect">
            <a:avLst/>
          </a:prstGeom>
        </p:spPr>
      </p:pic>
      <p:pic>
        <p:nvPicPr>
          <p:cNvPr id="1032" name="Picture 8" descr="Obelix - Asterix Archiv - Lexikon -">
            <a:extLst>
              <a:ext uri="{FF2B5EF4-FFF2-40B4-BE49-F238E27FC236}">
                <a16:creationId xmlns:a16="http://schemas.microsoft.com/office/drawing/2014/main" id="{5461A42A-BB80-48E9-B9D9-9EE6DEC33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614773"/>
            <a:ext cx="192500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F9835AA-20AF-49C7-8358-E93024B4F8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997" y="3766448"/>
            <a:ext cx="218172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42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37668E8E-6354-4145-93C0-EF0F3BFF1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557" y="422786"/>
            <a:ext cx="1604010" cy="1134428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09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7475CA-BD1D-4AE7-A9D2-D41083C1CD35}" type="slidenum">
              <a:rPr lang="en-US" smtClean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/>
              <a:t>9</a:t>
            </a:fld>
            <a:endParaRPr lang="en-US" dirty="0">
              <a:solidFill>
                <a:srgbClr val="5356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45BF1E75-D1B7-4BE3-AC2F-A5CE0138E2DC}"/>
              </a:ext>
            </a:extLst>
          </p:cNvPr>
          <p:cNvSpPr txBox="1"/>
          <p:nvPr/>
        </p:nvSpPr>
        <p:spPr>
          <a:xfrm>
            <a:off x="228601" y="196896"/>
            <a:ext cx="8711966" cy="696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2800" b="1" dirty="0">
              <a:solidFill>
                <a:srgbClr val="44883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de-AT" sz="2800" b="1" dirty="0">
                <a:solidFill>
                  <a:srgbClr val="44883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REALGYMNASIUM</a:t>
            </a:r>
          </a:p>
          <a:p>
            <a:endParaRPr lang="de-AT" sz="2800" b="1" dirty="0">
              <a:solidFill>
                <a:srgbClr val="44883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de-AT" sz="2800" b="1" dirty="0">
                <a:solidFill>
                  <a:srgbClr val="44883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SCIENCE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de-AT" sz="2400" b="1" i="1" dirty="0">
              <a:solidFill>
                <a:srgbClr val="44883E"/>
              </a:solidFill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de-AT" altLang="de-DE" sz="2400" dirty="0">
                <a:cs typeface="Arial" charset="0"/>
              </a:rPr>
              <a:t>Science bietet den Schülern Einblicke in die faszinierende und vielfältige </a:t>
            </a:r>
            <a:r>
              <a:rPr lang="de-AT" altLang="de-DE" sz="2400" b="1" dirty="0">
                <a:cs typeface="Arial" charset="0"/>
              </a:rPr>
              <a:t>Welt der Naturwissenschaften</a:t>
            </a:r>
            <a:r>
              <a:rPr lang="de-AT" altLang="de-DE" sz="2400" dirty="0">
                <a:cs typeface="Arial" charset="0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de-AT" sz="2400" dirty="0">
                <a:ea typeface="Calibri"/>
                <a:cs typeface="Times New Roman"/>
              </a:rPr>
              <a:t>	</a:t>
            </a:r>
            <a:endParaRPr lang="de-DE" sz="3200" dirty="0">
              <a:solidFill>
                <a:srgbClr val="44883E"/>
              </a:solidFill>
              <a:ea typeface="Calibri"/>
              <a:cs typeface="Times New Roman"/>
            </a:endParaRPr>
          </a:p>
          <a:p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  <a:p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  <a:p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  <a:p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800" b="1" dirty="0">
                <a:solidFill>
                  <a:srgbClr val="44883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  <a:p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800" b="1" dirty="0">
              <a:solidFill>
                <a:srgbClr val="44883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de-AT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C144A44-0B27-47BC-A3AB-08F65DABD811}"/>
              </a:ext>
            </a:extLst>
          </p:cNvPr>
          <p:cNvSpPr/>
          <p:nvPr/>
        </p:nvSpPr>
        <p:spPr>
          <a:xfrm>
            <a:off x="5222006" y="6180072"/>
            <a:ext cx="3718561" cy="553998"/>
          </a:xfrm>
          <a:prstGeom prst="rect">
            <a:avLst/>
          </a:prstGeom>
        </p:spPr>
        <p:txBody>
          <a:bodyPr wrap="square" tIns="91440" bIns="91440" anchor="b" anchorCtr="0">
            <a:spAutoFit/>
          </a:bodyPr>
          <a:lstStyle/>
          <a:p>
            <a:pPr lvl="0" algn="r">
              <a:spcBef>
                <a:spcPts val="300"/>
              </a:spcBef>
              <a:spcAft>
                <a:spcPts val="300"/>
              </a:spcAft>
            </a:pPr>
            <a:r>
              <a:rPr lang="de-AT" sz="2400" b="1" dirty="0">
                <a:solidFill>
                  <a:srgbClr val="44883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www.billroth73.at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05" y="3352800"/>
            <a:ext cx="4953000" cy="329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18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681</Words>
  <Application>Microsoft Office PowerPoint</Application>
  <PresentationFormat>Bildschirmpräsentation (4:3)</PresentationFormat>
  <Paragraphs>234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Arial</vt:lpstr>
      <vt:lpstr>Calibri</vt:lpstr>
      <vt:lpstr>Comic Sans MS</vt:lpstr>
      <vt:lpstr>Helvetica</vt:lpstr>
      <vt:lpstr>Times New Roman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Latein lebt!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GRG 19</dc:creator>
  <cp:lastModifiedBy>Manuela Uhlig</cp:lastModifiedBy>
  <cp:revision>198</cp:revision>
  <cp:lastPrinted>2019-03-06T16:29:00Z</cp:lastPrinted>
  <dcterms:created xsi:type="dcterms:W3CDTF">2017-02-28T09:01:06Z</dcterms:created>
  <dcterms:modified xsi:type="dcterms:W3CDTF">2024-10-16T09:47:47Z</dcterms:modified>
</cp:coreProperties>
</file>