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63" r:id="rId3"/>
  </p:sldMasterIdLst>
  <p:notesMasterIdLst>
    <p:notesMasterId r:id="rId23"/>
  </p:notesMasterIdLst>
  <p:handoutMasterIdLst>
    <p:handoutMasterId r:id="rId24"/>
  </p:handoutMasterIdLst>
  <p:sldIdLst>
    <p:sldId id="256" r:id="rId4"/>
    <p:sldId id="289" r:id="rId5"/>
    <p:sldId id="331" r:id="rId6"/>
    <p:sldId id="326" r:id="rId7"/>
    <p:sldId id="323" r:id="rId8"/>
    <p:sldId id="316" r:id="rId9"/>
    <p:sldId id="317" r:id="rId10"/>
    <p:sldId id="265" r:id="rId11"/>
    <p:sldId id="258" r:id="rId12"/>
    <p:sldId id="259" r:id="rId13"/>
    <p:sldId id="260" r:id="rId14"/>
    <p:sldId id="261" r:id="rId15"/>
    <p:sldId id="262" r:id="rId16"/>
    <p:sldId id="266" r:id="rId17"/>
    <p:sldId id="264" r:id="rId18"/>
    <p:sldId id="272" r:id="rId19"/>
    <p:sldId id="275" r:id="rId20"/>
    <p:sldId id="330" r:id="rId21"/>
    <p:sldId id="307" r:id="rId2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83E"/>
    <a:srgbClr val="53565A"/>
    <a:srgbClr val="D29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2"/>
      </p:cViewPr>
      <p:guideLst>
        <p:guide orient="horz" pos="3024"/>
        <p:guide pos="2304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/>
          <a:lstStyle>
            <a:lvl1pPr algn="r">
              <a:defRPr sz="1300"/>
            </a:lvl1pPr>
          </a:lstStyle>
          <a:p>
            <a:fld id="{B97B0D86-C179-4561-AAF7-3500BE3901CA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 anchor="b"/>
          <a:lstStyle>
            <a:lvl1pPr algn="r">
              <a:defRPr sz="1300"/>
            </a:lvl1pPr>
          </a:lstStyle>
          <a:p>
            <a:fld id="{17CFDF48-3D57-4F5F-9595-A20D4E0C2E8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5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/>
          <a:lstStyle>
            <a:lvl1pPr algn="r">
              <a:defRPr sz="1300"/>
            </a:lvl1pPr>
          </a:lstStyle>
          <a:p>
            <a:fld id="{BB20741E-F4B7-4261-BF51-21BE6ED8BBF8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07" tIns="48104" rIns="96207" bIns="481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6207" tIns="48104" rIns="96207" bIns="481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207" tIns="48104" rIns="96207" bIns="48104" rtlCol="0" anchor="b"/>
          <a:lstStyle>
            <a:lvl1pPr algn="r">
              <a:defRPr sz="1300"/>
            </a:lvl1pPr>
          </a:lstStyle>
          <a:p>
            <a:fld id="{B9B1AD8A-354F-4127-9B9A-9D4E138ED5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0608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5228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84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25032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16D37-5334-4980-A037-4319CA33889E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964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5457" y="2603827"/>
            <a:ext cx="4713085" cy="523220"/>
          </a:xfrm>
          <a:noFill/>
        </p:spPr>
        <p:txBody>
          <a:bodyPr wrap="none" rtlCol="0">
            <a:spAutoFit/>
          </a:bodyPr>
          <a:lstStyle>
            <a:lvl1pPr>
              <a:defRPr lang="en-US" sz="2800" b="1">
                <a:solidFill>
                  <a:srgbClr val="D29F1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2137" y="3124200"/>
            <a:ext cx="4379725" cy="461665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24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algn="ctr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413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57D-FACC-4635-803B-65CE4A570F1D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923-4BC7-43B1-ADC6-99D26987E6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215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57D-FACC-4635-803B-65CE4A570F1D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923-4BC7-43B1-ADC6-99D26987E6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766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57D-FACC-4635-803B-65CE4A570F1D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923-4BC7-43B1-ADC6-99D26987E6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2516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536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40000" y="2415602"/>
            <a:ext cx="7978526" cy="1853851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2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1" y="5588000"/>
            <a:ext cx="3422650" cy="554038"/>
          </a:xfrm>
        </p:spPr>
        <p:txBody>
          <a:bodyPr anchor="b" anchorCtr="0"/>
          <a:lstStyle>
            <a:lvl1pPr marL="0" indent="0">
              <a:lnSpc>
                <a:spcPts val="1350"/>
              </a:lnSpc>
              <a:spcAft>
                <a:spcPts val="0"/>
              </a:spcAft>
              <a:buNone/>
              <a:defRPr sz="105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6651753" y="230401"/>
            <a:ext cx="220027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bmbwf.gv.at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0000" y="1270802"/>
            <a:ext cx="7978526" cy="1054449"/>
          </a:xfrm>
        </p:spPr>
        <p:txBody>
          <a:bodyPr anchor="b" anchorCtr="0"/>
          <a:lstStyle>
            <a:lvl1pPr>
              <a:lnSpc>
                <a:spcPts val="3000"/>
              </a:lnSpc>
              <a:defRPr sz="2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  <p:pic>
        <p:nvPicPr>
          <p:cNvPr id="18" name="Grafik 17" descr="Bundesministerium &#10;&#10;&#10;Bildung, Wissenschaft und Forschun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1" y="208802"/>
            <a:ext cx="3023870" cy="939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173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1" y="2077200"/>
            <a:ext cx="7978775" cy="3924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2"/>
            <a:ext cx="814522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2348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1" y="1317602"/>
            <a:ext cx="7978525" cy="82945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1" y="2077200"/>
            <a:ext cx="7978775" cy="406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183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1" y="2077200"/>
            <a:ext cx="3813175" cy="4064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2077200"/>
            <a:ext cx="3812400" cy="40644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3661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1" y="2077200"/>
            <a:ext cx="3838575" cy="40644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1" y="2077200"/>
            <a:ext cx="3838575" cy="40644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741437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1" y="2077200"/>
            <a:ext cx="7978775" cy="40644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Präsentationstitel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4796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267200"/>
            <a:ext cx="5389200" cy="1117613"/>
          </a:xfrm>
        </p:spPr>
        <p:txBody>
          <a:bodyPr/>
          <a:lstStyle>
            <a:lvl1pPr>
              <a:lnSpc>
                <a:spcPts val="3000"/>
              </a:lnSpc>
              <a:defRPr sz="225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4857750"/>
            <a:ext cx="3423600" cy="1284288"/>
          </a:xfrm>
        </p:spPr>
        <p:txBody>
          <a:bodyPr anchor="b" anchorCtr="0"/>
          <a:lstStyle>
            <a:lvl1pPr marL="0" indent="0">
              <a:lnSpc>
                <a:spcPts val="1350"/>
              </a:lnSpc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0475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CDB57D-FACC-4635-803B-65CE4A570F1D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F06D923-4BC7-43B1-ADC6-99D26987E666}" type="slidenum">
              <a:rPr lang="de-AT" smtClean="0"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3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57D-FACC-4635-803B-65CE4A570F1D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923-4BC7-43B1-ADC6-99D26987E6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055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57D-FACC-4635-803B-65CE4A570F1D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923-4BC7-43B1-ADC6-99D26987E6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908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57D-FACC-4635-803B-65CE4A570F1D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923-4BC7-43B1-ADC6-99D26987E666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07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57D-FACC-4635-803B-65CE4A570F1D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923-4BC7-43B1-ADC6-99D26987E6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163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57D-FACC-4635-803B-65CE4A570F1D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923-4BC7-43B1-ADC6-99D26987E6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714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57D-FACC-4635-803B-65CE4A570F1D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923-4BC7-43B1-ADC6-99D26987E6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407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B57D-FACC-4635-803B-65CE4A570F1D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923-4BC7-43B1-ADC6-99D26987E666}" type="slidenum">
              <a:rPr lang="de-AT" smtClean="0"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642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14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algn="l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Seite </a:t>
            </a:r>
            <a:fld id="{AC7475CA-BD1D-4AE7-A9D2-D41083C1CD3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2800" b="1" kern="1200" smtClean="0">
          <a:solidFill>
            <a:srgbClr val="44883E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53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3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3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3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3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CDB57D-FACC-4635-803B-65CE4A570F1D}" type="datetimeFigureOut">
              <a:rPr lang="de-AT" smtClean="0"/>
              <a:t>26.09.2023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F06D923-4BC7-43B1-ADC6-99D26987E6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6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536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1" y="1317602"/>
            <a:ext cx="7978525" cy="82945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1" y="2077200"/>
            <a:ext cx="7978525" cy="406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 – wie Ebene zuvor</a:t>
            </a:r>
          </a:p>
          <a:p>
            <a:pPr lvl="2"/>
            <a:r>
              <a:rPr lang="de-DE" dirty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6387002"/>
            <a:ext cx="6875916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6387002"/>
            <a:ext cx="960324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6651753" y="230401"/>
            <a:ext cx="220027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9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bmbwf.gv.at</a:t>
            </a:r>
          </a:p>
        </p:txBody>
      </p:sp>
      <p:pic>
        <p:nvPicPr>
          <p:cNvPr id="11" name="Grafik 10" descr="Bundesministerium &#10;&#10;&#10;Bildung, Wissenschaft und Forschung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1" y="208802"/>
            <a:ext cx="2033905" cy="63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61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hdr="0" dt="0"/>
  <p:txStyles>
    <p:titleStyle>
      <a:lvl1pPr algn="l" defTabSz="685800" rtl="0" eaLnBrk="1" latinLnBrk="0" hangingPunct="1">
        <a:lnSpc>
          <a:spcPts val="2250"/>
        </a:lnSpc>
        <a:spcBef>
          <a:spcPct val="0"/>
        </a:spcBef>
        <a:buNone/>
        <a:defRPr sz="1800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9000" marR="0" indent="-189000" algn="l" defTabSz="685800" rtl="0" eaLnBrk="1" fontAlgn="auto" latinLnBrk="0" hangingPunct="1">
        <a:lnSpc>
          <a:spcPts val="1800"/>
        </a:lnSpc>
        <a:spcBef>
          <a:spcPts val="0"/>
        </a:spcBef>
        <a:spcAft>
          <a:spcPts val="1069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35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78000" marR="0" indent="-189000" algn="l" defTabSz="685800" rtl="0" eaLnBrk="1" fontAlgn="auto" latinLnBrk="0" hangingPunct="1">
        <a:lnSpc>
          <a:spcPts val="1800"/>
        </a:lnSpc>
        <a:spcBef>
          <a:spcPts val="0"/>
        </a:spcBef>
        <a:spcAft>
          <a:spcPts val="1069"/>
        </a:spcAft>
        <a:buClrTx/>
        <a:buSzTx/>
        <a:buFont typeface="Corbel" panose="020B0503020204020204" pitchFamily="34" charset="0"/>
        <a:buChar char="−"/>
        <a:tabLst/>
        <a:defRPr sz="135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67000" indent="-189000" algn="l" defTabSz="685800" rtl="0" eaLnBrk="1" latinLnBrk="0" hangingPunct="1">
        <a:lnSpc>
          <a:spcPts val="1800"/>
        </a:lnSpc>
        <a:spcBef>
          <a:spcPts val="0"/>
        </a:spcBef>
        <a:spcAft>
          <a:spcPts val="1069"/>
        </a:spcAft>
        <a:buClr>
          <a:schemeClr val="tx2"/>
        </a:buClr>
        <a:buFont typeface="Arial" pitchFamily="34" charset="0"/>
        <a:buChar char="•"/>
        <a:defRPr sz="135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Arial" pitchFamily="34" charset="0"/>
        <a:buChar char="–"/>
        <a:defRPr sz="135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00"/>
        </a:spcBef>
        <a:buClr>
          <a:schemeClr val="tx2"/>
        </a:buClr>
        <a:buFont typeface="Arial" pitchFamily="34" charset="0"/>
        <a:buChar char="»"/>
        <a:defRPr sz="135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C5C6115-4C9A-4904-A86C-F9ADEE2FE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56" y="233715"/>
            <a:ext cx="2138680" cy="1512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1606" y="4882492"/>
            <a:ext cx="4556761" cy="1574790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de-AT" sz="2400" b="1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Bundesgymnasium &amp; Bundesrealgymnasium GRG 19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Dir. Mag. Manuela Uhlig</a:t>
            </a:r>
            <a:b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Tel.: +43 1 368 25 39</a:t>
            </a:r>
            <a:b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manuela.uhlig@bildung.gv.at</a:t>
            </a:r>
            <a:b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AT" sz="2000" baseline="30000" dirty="0" err="1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Billrothstraße</a:t>
            </a: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73, 1190 Wien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FA86A32-7FBE-4800-A8B9-45091B9A3289}"/>
              </a:ext>
            </a:extLst>
          </p:cNvPr>
          <p:cNvSpPr txBox="1"/>
          <p:nvPr/>
        </p:nvSpPr>
        <p:spPr>
          <a:xfrm>
            <a:off x="152400" y="413847"/>
            <a:ext cx="7625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INFORMATION</a:t>
            </a:r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 MOST 2.0</a:t>
            </a:r>
          </a:p>
          <a:p>
            <a:r>
              <a:rPr lang="de-A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Ab SJ </a:t>
            </a:r>
            <a:r>
              <a:rPr lang="de-AT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2023/24 aufsteigend ab der 10. Schulstufe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450CDA-3859-49D7-81CA-481FBB2DE1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31250"/>
          <a:stretch/>
        </p:blipFill>
        <p:spPr>
          <a:xfrm>
            <a:off x="0" y="1854880"/>
            <a:ext cx="9144000" cy="282958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4C144A44-0B27-47BC-A3AB-08F65DABD811}"/>
              </a:ext>
            </a:extLst>
          </p:cNvPr>
          <p:cNvSpPr/>
          <p:nvPr/>
        </p:nvSpPr>
        <p:spPr>
          <a:xfrm>
            <a:off x="4099451" y="5904532"/>
            <a:ext cx="4556761" cy="553998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</p:spTree>
    <p:extLst>
      <p:ext uri="{BB962C8B-B14F-4D97-AF65-F5344CB8AC3E}">
        <p14:creationId xmlns:p14="http://schemas.microsoft.com/office/powerpoint/2010/main" val="81712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206269C-C24E-4E80-9A4B-E7E19BB59A67}" type="slidenum">
              <a:rPr lang="de-AT">
                <a:solidFill>
                  <a:srgbClr val="000000"/>
                </a:solidFill>
              </a:rPr>
              <a:pPr defTabSz="685800"/>
              <a:t>10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391054" y="2690207"/>
            <a:ext cx="6200149" cy="23753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de-AT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Pflichtgegenstände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aller Semester ab der 10. Schulstufe müssen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absolviert werden, alle verbindlichen Übungen einen Teilnahmevermerk aufweisen und sämtliche im Lehrplan vorgesehenen Pflichtpraktika und Praktika zurückgelegt sein.</a:t>
            </a:r>
          </a:p>
        </p:txBody>
      </p:sp>
      <p:sp>
        <p:nvSpPr>
          <p:cNvPr id="37" name="Pfeil nach rechts 36"/>
          <p:cNvSpPr/>
          <p:nvPr/>
        </p:nvSpPr>
        <p:spPr>
          <a:xfrm>
            <a:off x="1961157" y="3569278"/>
            <a:ext cx="224158" cy="234017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AT" sz="1350">
              <a:solidFill>
                <a:srgbClr val="E6EFF3"/>
              </a:solidFill>
              <a:latin typeface="Corbel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255736" y="2349386"/>
            <a:ext cx="35361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AT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Rechtsgrundlage: </a:t>
            </a:r>
            <a:r>
              <a:rPr lang="de-A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36a Abs. 1 SchUG, </a:t>
            </a:r>
            <a:r>
              <a:rPr lang="de-AT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36a Abs. 1a SchUG</a:t>
            </a:r>
            <a:endParaRPr lang="de-AT" sz="1350" b="1" dirty="0">
              <a:solidFill>
                <a:srgbClr val="000000"/>
              </a:solidFill>
              <a:latin typeface="Corbel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478434" y="3302867"/>
            <a:ext cx="1276982" cy="638491"/>
            <a:chOff x="6275882" y="2549720"/>
            <a:chExt cx="1702642" cy="851321"/>
          </a:xfrm>
        </p:grpSpPr>
        <p:sp>
          <p:nvSpPr>
            <p:cNvPr id="30" name="Abgerundetes Rechteck 29"/>
            <p:cNvSpPr/>
            <p:nvPr/>
          </p:nvSpPr>
          <p:spPr>
            <a:xfrm>
              <a:off x="6275882" y="2549720"/>
              <a:ext cx="1702642" cy="851321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Abgerundetes Rechteck 4"/>
            <p:cNvSpPr txBox="1"/>
            <p:nvPr/>
          </p:nvSpPr>
          <p:spPr>
            <a:xfrm>
              <a:off x="6300816" y="2574654"/>
              <a:ext cx="1652774" cy="801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SOST - </a:t>
              </a:r>
              <a:r>
                <a:rPr lang="de-DE" sz="105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semestrierte</a:t>
              </a:r>
              <a:r>
                <a:rPr lang="de-DE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Oberstufe</a:t>
              </a:r>
              <a:r>
                <a:rPr lang="de-D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de-D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7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Überführung SV NOVI/MOST</a:t>
              </a:r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7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 2023/24</a:t>
              </a:r>
            </a:p>
          </p:txBody>
        </p:sp>
      </p:grp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548001" y="1708595"/>
            <a:ext cx="5983894" cy="622091"/>
          </a:xfrm>
        </p:spPr>
        <p:txBody>
          <a:bodyPr/>
          <a:lstStyle/>
          <a:p>
            <a:r>
              <a:rPr lang="de-AT" dirty="0"/>
              <a:t>Zulassung zu abschließenden Prüfungen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1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206269C-C24E-4E80-9A4B-E7E19BB59A67}" type="slidenum">
              <a:rPr lang="de-AT">
                <a:solidFill>
                  <a:srgbClr val="000000"/>
                </a:solidFill>
              </a:rPr>
              <a:pPr defTabSz="685800"/>
              <a:t>11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228621" y="2787312"/>
            <a:ext cx="6289904" cy="26835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wenn:</a:t>
            </a:r>
          </a:p>
          <a:p>
            <a:pPr marL="171450" indent="-171450" defTabSz="685800">
              <a:buClr>
                <a:srgbClr val="E6320F"/>
              </a:buClr>
              <a:buFont typeface="+mj-lt"/>
              <a:buAutoNum type="arabicPeriod"/>
            </a:pP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ein Semesterzeugnis der betreffenden Schulstufe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max. zwei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NG/NB enthält,</a:t>
            </a:r>
          </a:p>
          <a:p>
            <a:pPr marL="171450" indent="-171450" defTabSz="685800">
              <a:buClr>
                <a:srgbClr val="E6320F"/>
              </a:buClr>
              <a:buFont typeface="+mj-lt"/>
              <a:buAutoNum type="arabicPeriod"/>
            </a:pP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Pflichtgegenstand in einer höheren Schulstufe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lehrplanmäßig vorgesehen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ist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</a:t>
            </a:r>
          </a:p>
          <a:p>
            <a:pPr marL="171450" indent="-171450" defTabSz="685800">
              <a:spcAft>
                <a:spcPts val="450"/>
              </a:spcAft>
              <a:buClr>
                <a:srgbClr val="E6320F"/>
              </a:buClr>
              <a:buFont typeface="+mj-lt"/>
              <a:buAutoNum type="arabicPeriod"/>
            </a:pP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derselbe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Pflichtgegenstand nicht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bereits in vorangegangenen Semestern mit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NG/NB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beurteilt wurde.</a:t>
            </a:r>
          </a:p>
          <a:p>
            <a:pPr defTabSz="685800"/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Über die betreffenden Pflichtgegenstände ist eine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Semesterprüfung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oder die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Wiederholung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durch Besuch des betr. Unterrichtsgegenstandes innerhalb der folgenden zwei Semester vorgesehen.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Freiwilliges Wiederholen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 im Rahmen der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Höchstdauer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 Schulbesuchs zulässig.</a:t>
            </a:r>
            <a:endParaRPr lang="de-AT" sz="15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Pfeil nach rechts 36"/>
          <p:cNvSpPr/>
          <p:nvPr/>
        </p:nvSpPr>
        <p:spPr>
          <a:xfrm>
            <a:off x="1842367" y="3514945"/>
            <a:ext cx="224158" cy="162857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AT" sz="1350">
              <a:solidFill>
                <a:srgbClr val="E6EFF3"/>
              </a:solidFill>
              <a:latin typeface="Corbel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1548001" y="1708595"/>
            <a:ext cx="5983894" cy="6220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685800">
              <a:lnSpc>
                <a:spcPts val="2250"/>
              </a:lnSpc>
            </a:pPr>
            <a:r>
              <a:rPr lang="de-AT" sz="1800" dirty="0">
                <a:solidFill>
                  <a:srgbClr val="E6320F"/>
                </a:solidFill>
              </a:rPr>
              <a:t>Aufsteigen in die nächsthöhere Schulstufe</a:t>
            </a:r>
            <a:endParaRPr lang="de-DE" sz="1800" dirty="0">
              <a:solidFill>
                <a:srgbClr val="E6320F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548001" y="2165222"/>
            <a:ext cx="3536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AT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Rechtsgrundlage: : </a:t>
            </a:r>
            <a:r>
              <a:rPr lang="de-A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25 Abs. 10 </a:t>
            </a:r>
            <a:r>
              <a:rPr lang="de-AT" sz="10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SchUG</a:t>
            </a:r>
            <a:r>
              <a:rPr lang="de-A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§ 25 Abs. 11 </a:t>
            </a:r>
            <a:r>
              <a:rPr lang="de-AT" sz="10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SchUG</a:t>
            </a:r>
            <a:endParaRPr lang="de-AT" sz="1050" dirty="0">
              <a:solidFill>
                <a:srgbClr val="000000"/>
              </a:solidFill>
              <a:latin typeface="Corbel"/>
            </a:endParaRPr>
          </a:p>
          <a:p>
            <a:pPr defTabSz="685800"/>
            <a:endParaRPr lang="de-AT" sz="1350" dirty="0">
              <a:solidFill>
                <a:srgbClr val="000000"/>
              </a:solidFill>
              <a:latin typeface="Corbel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490570" y="3277128"/>
            <a:ext cx="1276982" cy="638491"/>
            <a:chOff x="6275882" y="2549720"/>
            <a:chExt cx="1702642" cy="851321"/>
          </a:xfrm>
        </p:grpSpPr>
        <p:sp>
          <p:nvSpPr>
            <p:cNvPr id="16" name="Abgerundetes Rechteck 15"/>
            <p:cNvSpPr/>
            <p:nvPr/>
          </p:nvSpPr>
          <p:spPr>
            <a:xfrm>
              <a:off x="6275882" y="2549720"/>
              <a:ext cx="1702642" cy="851321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bgerundetes Rechteck 4"/>
            <p:cNvSpPr txBox="1"/>
            <p:nvPr/>
          </p:nvSpPr>
          <p:spPr>
            <a:xfrm>
              <a:off x="6300816" y="2574654"/>
              <a:ext cx="1652774" cy="801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SOST - </a:t>
              </a:r>
              <a:r>
                <a:rPr lang="de-DE" sz="105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semestrierte</a:t>
              </a:r>
              <a:r>
                <a:rPr lang="de-DE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Oberstufe</a:t>
              </a:r>
              <a:r>
                <a:rPr lang="de-D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de-D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7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Überführung SV NOVI/MOST</a:t>
              </a:r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7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 2023/24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76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206269C-C24E-4E80-9A4B-E7E19BB59A67}" type="slidenum">
              <a:rPr lang="de-AT">
                <a:solidFill>
                  <a:srgbClr val="000000"/>
                </a:solidFill>
              </a:rPr>
              <a:pPr defTabSz="685800"/>
              <a:t>12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663155" y="2787313"/>
            <a:ext cx="5984159" cy="22844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Erhalt der besseren Beurteilung erfolgt, wenn im der Wiederholung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vorangegangenen Schuljahr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betreffende Pflichtgegenstand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positiv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(auch „Genügend“) beurteilt wurde.</a:t>
            </a:r>
          </a:p>
        </p:txBody>
      </p:sp>
      <p:sp>
        <p:nvSpPr>
          <p:cNvPr id="37" name="Pfeil nach rechts 36"/>
          <p:cNvSpPr/>
          <p:nvPr/>
        </p:nvSpPr>
        <p:spPr>
          <a:xfrm>
            <a:off x="2169047" y="3695265"/>
            <a:ext cx="224158" cy="162857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AT" sz="1350">
              <a:solidFill>
                <a:srgbClr val="E6EFF3"/>
              </a:solidFill>
              <a:latin typeface="Corbe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548001" y="2165222"/>
            <a:ext cx="4545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AT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Rechtsgrundlage: </a:t>
            </a:r>
            <a:r>
              <a:rPr lang="de-A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22a Abs. 2 Z. 5 </a:t>
            </a:r>
            <a:r>
              <a:rPr lang="de-AT" sz="10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</a:t>
            </a:r>
            <a:r>
              <a:rPr lang="de-A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 </a:t>
            </a:r>
            <a:r>
              <a:rPr lang="de-AT" sz="10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SchUG</a:t>
            </a:r>
            <a:r>
              <a:rPr lang="de-A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§ 22a Abs.2 Z. 5 </a:t>
            </a:r>
            <a:r>
              <a:rPr lang="de-AT" sz="10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</a:t>
            </a:r>
            <a:r>
              <a:rPr lang="de-A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 </a:t>
            </a:r>
            <a:r>
              <a:rPr lang="de-AT" sz="10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SchUG</a:t>
            </a:r>
            <a:endParaRPr lang="de-AT" sz="1050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548001" y="1708595"/>
            <a:ext cx="5983894" cy="6220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685800">
              <a:lnSpc>
                <a:spcPts val="2250"/>
              </a:lnSpc>
            </a:pPr>
            <a:r>
              <a:rPr lang="de-AT" sz="1800" dirty="0">
                <a:solidFill>
                  <a:srgbClr val="E6320F"/>
                </a:solidFill>
              </a:rPr>
              <a:t>Erhalt der positiven Beurteilungen im Wiederholungsjahr</a:t>
            </a:r>
            <a:endParaRPr lang="de-DE" sz="1800" dirty="0">
              <a:solidFill>
                <a:srgbClr val="E6320F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671705" y="3457449"/>
            <a:ext cx="1276982" cy="638491"/>
            <a:chOff x="6275882" y="2549720"/>
            <a:chExt cx="1702642" cy="851321"/>
          </a:xfrm>
        </p:grpSpPr>
        <p:sp>
          <p:nvSpPr>
            <p:cNvPr id="18" name="Abgerundetes Rechteck 17"/>
            <p:cNvSpPr/>
            <p:nvPr/>
          </p:nvSpPr>
          <p:spPr>
            <a:xfrm>
              <a:off x="6275882" y="2549720"/>
              <a:ext cx="1702642" cy="851321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bgerundetes Rechteck 4"/>
            <p:cNvSpPr txBox="1"/>
            <p:nvPr/>
          </p:nvSpPr>
          <p:spPr>
            <a:xfrm>
              <a:off x="6300816" y="2574654"/>
              <a:ext cx="1652774" cy="801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SOST - </a:t>
              </a:r>
              <a:r>
                <a:rPr lang="de-DE" sz="105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semestrierte</a:t>
              </a:r>
              <a:r>
                <a:rPr lang="de-DE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Oberstufe</a:t>
              </a:r>
              <a:r>
                <a:rPr lang="de-D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de-D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7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Überführung SV NOVI/MOST</a:t>
              </a:r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7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 2023/24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338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206269C-C24E-4E80-9A4B-E7E19BB59A67}" type="slidenum">
              <a:rPr lang="de-AT">
                <a:solidFill>
                  <a:srgbClr val="000000"/>
                </a:solidFill>
              </a:rPr>
              <a:pPr defTabSz="685800"/>
              <a:t>13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682421" y="2946640"/>
            <a:ext cx="5836103" cy="2468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spcAft>
                <a:spcPts val="450"/>
              </a:spcAft>
            </a:pP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Semesterprüfungen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…</a:t>
            </a:r>
          </a:p>
          <a:p>
            <a:pPr marL="128588" indent="-128588" defTabSz="685800">
              <a:spcAft>
                <a:spcPts val="450"/>
              </a:spcAft>
              <a:buClr>
                <a:srgbClr val="E6320F"/>
              </a:buClr>
              <a:buFont typeface="Calibri" panose="020F0502020204030204" pitchFamily="34" charset="0"/>
              <a:buChar char="…"/>
            </a:pP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können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einmal wiederholt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werden. </a:t>
            </a:r>
          </a:p>
          <a:p>
            <a:pPr marL="128588" indent="-128588" defTabSz="685800">
              <a:spcAft>
                <a:spcPts val="450"/>
              </a:spcAft>
              <a:buClr>
                <a:srgbClr val="E6320F"/>
              </a:buClr>
              <a:buFont typeface="Calibri" panose="020F0502020204030204" pitchFamily="34" charset="0"/>
              <a:buChar char="…"/>
            </a:pP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sind im Laufe des gesamten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Folgesemesters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möglich.</a:t>
            </a:r>
          </a:p>
          <a:p>
            <a:pPr defTabSz="685800">
              <a:spcAft>
                <a:spcPts val="450"/>
              </a:spcAft>
              <a:buClr>
                <a:srgbClr val="E6320F"/>
              </a:buClr>
            </a:pP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Wiederholungen von Semesterprüfungen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können frühestens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Wochen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nach der zuletzt abgelegten Semesterprüfung stattfinden.</a:t>
            </a:r>
          </a:p>
          <a:p>
            <a:pPr defTabSz="685800">
              <a:spcAft>
                <a:spcPts val="450"/>
              </a:spcAft>
              <a:buClr>
                <a:srgbClr val="E6320F"/>
              </a:buClr>
            </a:pP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Wiederholung von Unterrichtsgegenständen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durch Besuch innerhalb der folgenden zwei Semester </a:t>
            </a:r>
            <a:r>
              <a:rPr lang="de-AT" sz="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(„Modulwiederholung“)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 möglich.</a:t>
            </a:r>
          </a:p>
        </p:txBody>
      </p:sp>
      <p:sp>
        <p:nvSpPr>
          <p:cNvPr id="37" name="Pfeil nach rechts 36"/>
          <p:cNvSpPr/>
          <p:nvPr/>
        </p:nvSpPr>
        <p:spPr>
          <a:xfrm>
            <a:off x="2211105" y="3806621"/>
            <a:ext cx="224158" cy="174500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AT" sz="1350">
              <a:solidFill>
                <a:srgbClr val="E6EFF3"/>
              </a:solidFill>
              <a:latin typeface="Corbel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553955" y="2324549"/>
            <a:ext cx="4545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AT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Rechtsgrundlage: </a:t>
            </a:r>
            <a:r>
              <a:rPr lang="de-A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23a Abs. 10 </a:t>
            </a:r>
            <a:r>
              <a:rPr lang="de-AT" sz="10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SchUG</a:t>
            </a:r>
            <a:r>
              <a:rPr lang="de-A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§ 23a Abs. 11 </a:t>
            </a:r>
            <a:r>
              <a:rPr lang="de-AT" sz="105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SchUG</a:t>
            </a:r>
            <a:endParaRPr lang="de-AT" sz="1050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1553955" y="1717862"/>
            <a:ext cx="5983894" cy="6220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685800">
              <a:lnSpc>
                <a:spcPts val="2250"/>
              </a:lnSpc>
            </a:pPr>
            <a:r>
              <a:rPr lang="de-AT" sz="1800" dirty="0">
                <a:solidFill>
                  <a:srgbClr val="E6320F"/>
                </a:solidFill>
              </a:rPr>
              <a:t>Fristen für Semesterprüfungen und Möglichkeit der </a:t>
            </a:r>
          </a:p>
          <a:p>
            <a:pPr defTabSz="685800">
              <a:lnSpc>
                <a:spcPts val="2250"/>
              </a:lnSpc>
            </a:pPr>
            <a:r>
              <a:rPr lang="de-AT" sz="1800" dirty="0">
                <a:solidFill>
                  <a:srgbClr val="E6320F"/>
                </a:solidFill>
              </a:rPr>
              <a:t>Wiederholung von Pflichtgegenständen eines Semesters</a:t>
            </a:r>
            <a:endParaRPr lang="de-DE" sz="1800" dirty="0">
              <a:solidFill>
                <a:srgbClr val="E6320F"/>
              </a:solidFill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765452" y="3574626"/>
            <a:ext cx="1276982" cy="638491"/>
            <a:chOff x="6275882" y="2549720"/>
            <a:chExt cx="1702642" cy="851321"/>
          </a:xfrm>
        </p:grpSpPr>
        <p:sp>
          <p:nvSpPr>
            <p:cNvPr id="17" name="Abgerundetes Rechteck 16"/>
            <p:cNvSpPr/>
            <p:nvPr/>
          </p:nvSpPr>
          <p:spPr>
            <a:xfrm>
              <a:off x="6275882" y="2549720"/>
              <a:ext cx="1702642" cy="851321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Abgerundetes Rechteck 4"/>
            <p:cNvSpPr txBox="1"/>
            <p:nvPr/>
          </p:nvSpPr>
          <p:spPr>
            <a:xfrm>
              <a:off x="6300816" y="2574654"/>
              <a:ext cx="1652774" cy="801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SOST - </a:t>
              </a:r>
              <a:r>
                <a:rPr lang="de-DE" sz="105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semestrierte</a:t>
              </a:r>
              <a:r>
                <a:rPr lang="de-DE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Oberstufe</a:t>
              </a:r>
              <a:r>
                <a:rPr lang="de-D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de-D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7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Überführung SV NOVI/MOST</a:t>
              </a:r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7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 2023/24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7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206269C-C24E-4E80-9A4B-E7E19BB59A67}" type="slidenum">
              <a:rPr lang="de-AT">
                <a:solidFill>
                  <a:srgbClr val="000000"/>
                </a:solidFill>
              </a:rPr>
              <a:pPr defTabSz="685800"/>
              <a:t>14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2837110" y="2396054"/>
            <a:ext cx="5872550" cy="3451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defTabSz="685800">
              <a:spcAft>
                <a:spcPts val="1350"/>
              </a:spcAft>
              <a:buClr>
                <a:srgbClr val="E6320F"/>
              </a:buClr>
              <a:buFont typeface="Arial" panose="020B0604020202020204" pitchFamily="34" charset="0"/>
              <a:buChar char="•"/>
            </a:pPr>
            <a:r>
              <a:rPr lang="de-AT" altLang="de-DE" sz="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</a:t>
            </a:r>
            <a:r>
              <a:rPr lang="de-AT" altLang="de-DE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oder </a:t>
            </a:r>
            <a:r>
              <a:rPr lang="de-AT" altLang="de-DE" sz="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nicht beurteilte </a:t>
            </a:r>
            <a:r>
              <a:rPr lang="de-AT" altLang="de-DE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Unterrichtsgegenstände aus dem </a:t>
            </a:r>
            <a:r>
              <a:rPr lang="de-AT" altLang="de-DE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Wintersemester</a:t>
            </a:r>
            <a:r>
              <a:rPr lang="de-AT" altLang="de-DE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altLang="de-DE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altLang="de-DE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letzten Schulstufe können mit einer Semesterprüfung und deren </a:t>
            </a:r>
            <a:r>
              <a:rPr lang="de-AT" altLang="de-DE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einmalige Wiederholung </a:t>
            </a:r>
            <a:r>
              <a:rPr lang="de-AT" altLang="de-DE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(Semesterprüfungen über Freigegenstände können nicht wiederholt werden) </a:t>
            </a:r>
            <a:r>
              <a:rPr lang="de-AT" altLang="de-DE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 zur </a:t>
            </a:r>
            <a:r>
              <a:rPr lang="de-AT" alt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Beurteilungskonferenz</a:t>
            </a:r>
            <a:r>
              <a:rPr lang="de-AT" altLang="de-DE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ausgebessert werden.</a:t>
            </a:r>
          </a:p>
          <a:p>
            <a:pPr marL="257175" indent="-257175" defTabSz="685800">
              <a:spcAft>
                <a:spcPts val="1350"/>
              </a:spcAft>
              <a:buClr>
                <a:srgbClr val="E6320F"/>
              </a:buClr>
              <a:buFont typeface="Arial" panose="020B0604020202020204" pitchFamily="34" charset="0"/>
              <a:buChar char="•"/>
            </a:pPr>
            <a:r>
              <a:rPr lang="de-AT" altLang="de-DE" sz="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</a:t>
            </a:r>
            <a:r>
              <a:rPr lang="de-AT" altLang="de-DE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oder </a:t>
            </a:r>
            <a:r>
              <a:rPr lang="de-AT" altLang="de-DE" sz="15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nicht beurteilte </a:t>
            </a:r>
            <a:r>
              <a:rPr lang="de-AT" altLang="de-DE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Unterrichtsgegenstände aus dem </a:t>
            </a:r>
            <a:r>
              <a:rPr lang="de-AT" altLang="de-DE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Sommersemester</a:t>
            </a:r>
            <a:br>
              <a:rPr lang="de-AT" altLang="de-DE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altLang="de-DE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 letzten Schulstufe können mit einer</a:t>
            </a:r>
            <a:r>
              <a:rPr lang="de-AT" altLang="de-DE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Semesterprüfung 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zwischen Beurteilungskonferenz und Beginn der Klausurprüfung </a:t>
            </a:r>
            <a:r>
              <a:rPr lang="de-DE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oder</a:t>
            </a:r>
            <a:r>
              <a:rPr lang="de-DE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WH-Prüfungstagen </a:t>
            </a:r>
            <a:r>
              <a:rPr lang="de-DE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ausgebessert werden. Eine </a:t>
            </a:r>
            <a:r>
              <a:rPr lang="de-DE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einmalige Wiederholung </a:t>
            </a:r>
            <a:r>
              <a:rPr lang="de-DE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Semesterprüfung ist </a:t>
            </a:r>
            <a:r>
              <a:rPr lang="de-DE" sz="15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den WH-Prüfungstagen </a:t>
            </a:r>
            <a:r>
              <a:rPr lang="de-DE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möglich </a:t>
            </a:r>
            <a:r>
              <a:rPr lang="de-AT" altLang="de-DE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(Semesterprüfungen über Freigegenstände können auch in diesem Fall nicht wiederholt werden)</a:t>
            </a:r>
            <a:r>
              <a:rPr lang="de-DE" sz="15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3" name="Pfeil nach rechts 22"/>
          <p:cNvSpPr/>
          <p:nvPr/>
        </p:nvSpPr>
        <p:spPr>
          <a:xfrm>
            <a:off x="2707872" y="3808504"/>
            <a:ext cx="127018" cy="162857"/>
          </a:xfrm>
          <a:prstGeom prst="rightArrow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AT" sz="1350">
              <a:solidFill>
                <a:srgbClr val="E6EFF3"/>
              </a:solidFill>
              <a:latin typeface="Corbel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548001" y="2040455"/>
            <a:ext cx="4545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AT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Rechtsgrundlage: </a:t>
            </a:r>
            <a:r>
              <a:rPr lang="de-DE" sz="105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23a Abs. 5 </a:t>
            </a:r>
            <a:r>
              <a:rPr lang="de-DE" sz="105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SchUG</a:t>
            </a:r>
            <a:endParaRPr lang="de-AT" sz="1050" b="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548001" y="1708595"/>
            <a:ext cx="5983894" cy="6220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685800">
              <a:lnSpc>
                <a:spcPts val="2250"/>
              </a:lnSpc>
            </a:pPr>
            <a:r>
              <a:rPr lang="de-AT" sz="1800" dirty="0">
                <a:solidFill>
                  <a:srgbClr val="E6320F"/>
                </a:solidFill>
              </a:rPr>
              <a:t>Semesterprüfungen in der letzten Schulstufe</a:t>
            </a:r>
            <a:endParaRPr lang="de-DE" sz="1800" dirty="0">
              <a:solidFill>
                <a:srgbClr val="E6320F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1121775" y="3570685"/>
            <a:ext cx="1276982" cy="638491"/>
            <a:chOff x="6275882" y="2549720"/>
            <a:chExt cx="1702642" cy="851321"/>
          </a:xfrm>
        </p:grpSpPr>
        <p:sp>
          <p:nvSpPr>
            <p:cNvPr id="19" name="Abgerundetes Rechteck 18"/>
            <p:cNvSpPr/>
            <p:nvPr/>
          </p:nvSpPr>
          <p:spPr>
            <a:xfrm>
              <a:off x="6275882" y="2549720"/>
              <a:ext cx="1702642" cy="851321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bgerundetes Rechteck 4"/>
            <p:cNvSpPr txBox="1"/>
            <p:nvPr/>
          </p:nvSpPr>
          <p:spPr>
            <a:xfrm>
              <a:off x="6300816" y="2574654"/>
              <a:ext cx="1652774" cy="801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SOST - </a:t>
              </a:r>
              <a:r>
                <a:rPr lang="de-DE" sz="105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semestrierte</a:t>
              </a:r>
              <a:r>
                <a:rPr lang="de-DE" sz="10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Oberstufe</a:t>
              </a:r>
              <a:r>
                <a:rPr lang="de-D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de-DE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7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Überführung SV NOVI/MOST</a:t>
              </a:r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75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ab 2023/24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4259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 txBox="1">
            <a:spLocks/>
          </p:cNvSpPr>
          <p:nvPr/>
        </p:nvSpPr>
        <p:spPr>
          <a:xfrm>
            <a:off x="1548001" y="1708595"/>
            <a:ext cx="5983894" cy="6220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685800">
              <a:lnSpc>
                <a:spcPts val="2250"/>
              </a:lnSpc>
            </a:pPr>
            <a:endParaRPr lang="de-DE" sz="1800" dirty="0">
              <a:solidFill>
                <a:srgbClr val="E6320F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53256" y="1843278"/>
            <a:ext cx="786526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de-DE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Semestrierte</a:t>
            </a:r>
            <a:r>
              <a:rPr lang="de-DE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 Oberstufe: </a:t>
            </a:r>
            <a:r>
              <a:rPr lang="de-DE" sz="15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Semsterprüfungen</a:t>
            </a:r>
            <a:endParaRPr lang="de-AT" sz="15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defTabSz="685800"/>
            <a:endParaRPr lang="de-AT" sz="15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Prüfungsstoff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wird im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Beiblatt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 zum Semesterzeugnis festgehalten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Semesterprüfungen haben grundsätzlich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im Rahmen des lehrplanmäßigen Unterrichtes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stattzufinden, können jedoch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auch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außerhalb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 des Unterrichts durchgeführt werden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Pro Tag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maximal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zwei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 Semesterprüfungen pro Kandidat/in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Beurteilung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des Gegenstandes erfolgt nach positiv absolvierter Semesterprüfung unter Einbeziehung der sonstigen Leistungen </a:t>
            </a:r>
            <a:r>
              <a:rPr lang="de-AT" sz="1500" dirty="0">
                <a:solidFill>
                  <a:srgbClr val="000000"/>
                </a:solidFill>
                <a:latin typeface="Wingdings" panose="05000000000000000000" pitchFamily="2" charset="2"/>
              </a:rPr>
              <a:t>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Gesamtbeurteilung </a:t>
            </a:r>
            <a:r>
              <a:rPr lang="de-AT" sz="1500" b="1" dirty="0">
                <a:solidFill>
                  <a:srgbClr val="FF0000"/>
                </a:solidFill>
                <a:latin typeface="Calibri" panose="020F0502020204030204" pitchFamily="34" charset="0"/>
              </a:rPr>
              <a:t>höchstens „Befriedigend“</a:t>
            </a:r>
          </a:p>
          <a:p>
            <a:pPr marL="214313" indent="-214313" defTabSz="685800">
              <a:buFont typeface="Wingdings" panose="05000000000000000000" pitchFamily="2" charset="2"/>
              <a:buChar char="Ø"/>
            </a:pP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Prüfungsform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bestimmt die Prüferin bzw. der Prüfer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„Nicht-Schularbeitsfächer“: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mündlich bzw. grafisch (max. 30 Minuten)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 oder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schriftlich (max. 50 Minuten)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„Schularbeitsfächer“: 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mündlich bzw. grafisch (max. 30 Minuten) </a:t>
            </a:r>
            <a:r>
              <a:rPr lang="de-AT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und/oder</a:t>
            </a:r>
            <a:r>
              <a:rPr lang="de-AT" sz="1500" dirty="0">
                <a:solidFill>
                  <a:srgbClr val="000000"/>
                </a:solidFill>
                <a:latin typeface="Calibri" panose="020F0502020204030204" pitchFamily="34" charset="0"/>
              </a:rPr>
              <a:t> schriftlich (mind. 50 Minuten, jedoch nicht länger als die längste Schularbeit) oder mündlich + grafisch (zeitlicher Umfang wie zuvor) Fachpraktische Prüfungen: bis zu 300 Minuten </a:t>
            </a:r>
          </a:p>
          <a:p>
            <a:pPr defTabSz="685800"/>
            <a:endParaRPr lang="de-AT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879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08826" y="1542314"/>
            <a:ext cx="7978775" cy="410518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de-AT" sz="15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Individuelle Lernbegleitung</a:t>
            </a:r>
            <a:endParaRPr lang="de-AT" sz="15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de-A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§ 19a.</a:t>
            </a:r>
            <a:endParaRPr lang="de-AT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de-AT" sz="1500" dirty="0">
                <a:ea typeface="Calibri" panose="020F0502020204030204" pitchFamily="34" charset="0"/>
                <a:cs typeface="Times New Roman" panose="02020603050405020304" pitchFamily="18" charset="0"/>
              </a:rPr>
              <a:t>(1) Ab der 10. Schulstufe von zumindest dreijährigen mittleren und höheren Schulen können Schüler, hinsichtlich derer </a:t>
            </a:r>
            <a:r>
              <a:rPr lang="de-A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im Rahmen des Frühwarnsystems </a:t>
            </a:r>
            <a:r>
              <a:rPr lang="de-AT" sz="1500" dirty="0">
                <a:ea typeface="Calibri" panose="020F0502020204030204" pitchFamily="34" charset="0"/>
                <a:cs typeface="Times New Roman" panose="02020603050405020304" pitchFamily="18" charset="0"/>
              </a:rPr>
              <a:t>(§ 19 Abs. 3a)</a:t>
            </a:r>
            <a:r>
              <a:rPr lang="de-AT" sz="15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5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oder</a:t>
            </a:r>
            <a:r>
              <a:rPr lang="de-AT" sz="15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zu einem späteren Zeitpunkt </a:t>
            </a:r>
            <a:r>
              <a:rPr lang="de-AT" sz="1500" dirty="0">
                <a:ea typeface="Calibri" panose="020F0502020204030204" pitchFamily="34" charset="0"/>
                <a:cs typeface="Times New Roman" panose="02020603050405020304" pitchFamily="18" charset="0"/>
              </a:rPr>
              <a:t>eine individuelle Lernbegleitung von einem unterrichtenden Lehrer und vom Schüler als zur Verbesserung der gesamten Lernsituation zweckmäßig erachtet wird, insbesondere während der Umsetzung vereinbarter Fördermaßnahmen in ihrem Lernprozess begleitet werden.</a:t>
            </a:r>
          </a:p>
          <a:p>
            <a:pPr marL="257175" indent="-257175">
              <a:lnSpc>
                <a:spcPct val="115000"/>
              </a:lnSpc>
              <a:spcAft>
                <a:spcPts val="75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de-AT" sz="1500" dirty="0">
                <a:ea typeface="Calibri" panose="020F0502020204030204" pitchFamily="34" charset="0"/>
                <a:cs typeface="Times New Roman" panose="02020603050405020304" pitchFamily="18" charset="0"/>
              </a:rPr>
              <a:t>(2) Die </a:t>
            </a:r>
            <a:r>
              <a:rPr lang="de-A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Entscheidung</a:t>
            </a:r>
            <a:r>
              <a:rPr lang="de-AT" sz="1500" dirty="0">
                <a:ea typeface="Calibri" panose="020F0502020204030204" pitchFamily="34" charset="0"/>
                <a:cs typeface="Times New Roman" panose="02020603050405020304" pitchFamily="18" charset="0"/>
              </a:rPr>
              <a:t> über die individuelle Lernbegleitung (Einrichtung, Dauer, vorzeitige Beendigung) hat der </a:t>
            </a:r>
            <a:r>
              <a:rPr lang="de-A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Schulleiter</a:t>
            </a:r>
            <a:r>
              <a:rPr lang="de-AT" sz="1500" dirty="0">
                <a:ea typeface="Calibri" panose="020F0502020204030204" pitchFamily="34" charset="0"/>
                <a:cs typeface="Times New Roman" panose="02020603050405020304" pitchFamily="18" charset="0"/>
              </a:rPr>
              <a:t>, an Schulen mit Abteilungsgliederung der Abteilungsvorstand, nach Beratung mit dem Klassen- oder Jahrgangsvorstand zu treffen. Die </a:t>
            </a:r>
            <a:r>
              <a:rPr lang="de-AT" sz="15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vorzeitige Beendigung </a:t>
            </a:r>
            <a:r>
              <a:rPr lang="de-AT" sz="1500" dirty="0">
                <a:ea typeface="Calibri" panose="020F0502020204030204" pitchFamily="34" charset="0"/>
                <a:cs typeface="Times New Roman" panose="02020603050405020304" pitchFamily="18" charset="0"/>
              </a:rPr>
              <a:t>der individuellen Lernbegleitung </a:t>
            </a:r>
            <a:r>
              <a:rPr lang="de-A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kann vom Lernbegleiter </a:t>
            </a:r>
            <a:r>
              <a:rPr lang="de-AT" sz="1500" dirty="0">
                <a:ea typeface="Calibri" panose="020F0502020204030204" pitchFamily="34" charset="0"/>
                <a:cs typeface="Times New Roman" panose="02020603050405020304" pitchFamily="18" charset="0"/>
              </a:rPr>
              <a:t>oder </a:t>
            </a:r>
            <a:r>
              <a:rPr lang="de-A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vom Schüler </a:t>
            </a:r>
            <a:r>
              <a:rPr lang="de-AT" sz="1500" dirty="0">
                <a:ea typeface="Calibri" panose="020F0502020204030204" pitchFamily="34" charset="0"/>
                <a:cs typeface="Times New Roman" panose="02020603050405020304" pitchFamily="18" charset="0"/>
              </a:rPr>
              <a:t>wegen </a:t>
            </a:r>
            <a:r>
              <a:rPr lang="de-A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bereits erreichten Zieles</a:t>
            </a:r>
            <a:r>
              <a:rPr lang="de-AT" sz="1500" dirty="0">
                <a:ea typeface="Calibri" panose="020F0502020204030204" pitchFamily="34" charset="0"/>
                <a:cs typeface="Times New Roman" panose="02020603050405020304" pitchFamily="18" charset="0"/>
              </a:rPr>
              <a:t> oder zu </a:t>
            </a:r>
            <a:r>
              <a:rPr lang="de-AT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erwartender Erfolglosigkeit </a:t>
            </a:r>
            <a:r>
              <a:rPr lang="de-AT" sz="1500" dirty="0">
                <a:ea typeface="Calibri" panose="020F0502020204030204" pitchFamily="34" charset="0"/>
                <a:cs typeface="Times New Roman" panose="02020603050405020304" pitchFamily="18" charset="0"/>
              </a:rPr>
              <a:t>der individuellen Lernbegleitung verlangt werden.</a:t>
            </a:r>
          </a:p>
          <a:p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AT">
                <a:solidFill>
                  <a:srgbClr val="000000"/>
                </a:solidFill>
              </a:rPr>
              <a:t>Präsentationstitel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206269C-C24E-4E80-9A4B-E7E19BB59A67}" type="slidenum">
              <a:rPr lang="de-AT">
                <a:solidFill>
                  <a:srgbClr val="000000"/>
                </a:solidFill>
              </a:rPr>
              <a:pPr defTabSz="685800"/>
              <a:t>16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65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586048" y="2090954"/>
            <a:ext cx="7988588" cy="2943000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SCHULORDNUNG</a:t>
            </a:r>
          </a:p>
          <a:p>
            <a:pPr marL="0" indent="0">
              <a:buNone/>
            </a:pPr>
            <a:r>
              <a:rPr lang="de-AT" b="1" dirty="0"/>
              <a:t>Pflichten der Schüler</a:t>
            </a:r>
          </a:p>
          <a:p>
            <a:pPr marL="0" indent="0">
              <a:buNone/>
            </a:pPr>
            <a:r>
              <a:rPr lang="de-AT" b="1" dirty="0"/>
              <a:t>§ 43.</a:t>
            </a:r>
          </a:p>
          <a:p>
            <a:pPr>
              <a:buFont typeface="+mj-lt"/>
              <a:buAutoNum type="arabicPeriod"/>
            </a:pPr>
            <a:r>
              <a:rPr lang="de-AT" dirty="0"/>
              <a:t>(1) Die Schüler sind verpflichtet, durch ihre </a:t>
            </a:r>
            <a:r>
              <a:rPr lang="de-AT" b="1" dirty="0"/>
              <a:t>Mitarbeit</a:t>
            </a:r>
            <a:r>
              <a:rPr lang="de-AT" dirty="0"/>
              <a:t> und ihre Einordnung in die Gemeinschaft der Klasse und der Schule an der Erfüllung der Aufgabe der österreichischen Schule (§ 2 des Schulorganisationsgesetzes) mitzuwirken und die </a:t>
            </a:r>
            <a:r>
              <a:rPr lang="de-AT" b="1" dirty="0"/>
              <a:t>Unterrichtsarbeit (§ 17) zu fördern</a:t>
            </a:r>
            <a:r>
              <a:rPr lang="de-AT" dirty="0"/>
              <a:t>. Sie haben den Unterricht (und den Betreuungsteil an ganztägigen Schulformen, zu dem sie angemeldet sind) </a:t>
            </a:r>
            <a:r>
              <a:rPr lang="de-AT" b="1" dirty="0"/>
              <a:t>regelmäßig</a:t>
            </a:r>
            <a:r>
              <a:rPr lang="de-AT" dirty="0"/>
              <a:t> und</a:t>
            </a:r>
            <a:r>
              <a:rPr lang="de-AT" b="1" dirty="0"/>
              <a:t> pünktlich </a:t>
            </a:r>
            <a:r>
              <a:rPr lang="de-AT" dirty="0"/>
              <a:t>zu besuchen, die </a:t>
            </a:r>
            <a:r>
              <a:rPr lang="de-AT" b="1" dirty="0"/>
              <a:t>erforderlichen Unterrichtsmittel mitzubringen </a:t>
            </a:r>
            <a:r>
              <a:rPr lang="de-AT" dirty="0"/>
              <a:t>und die Schulordnung bzw. die Hausordnung einzuhalten. Sie haben </a:t>
            </a:r>
            <a:r>
              <a:rPr lang="de-AT" dirty="0" err="1"/>
              <a:t>weiters</a:t>
            </a:r>
            <a:r>
              <a:rPr lang="de-AT" dirty="0"/>
              <a:t> </a:t>
            </a:r>
            <a:r>
              <a:rPr lang="de-AT" b="1" dirty="0">
                <a:solidFill>
                  <a:srgbClr val="FF0000"/>
                </a:solidFill>
              </a:rPr>
              <a:t>Anordnungen und Aufträgen </a:t>
            </a:r>
            <a:r>
              <a:rPr lang="de-AT" dirty="0"/>
              <a:t>im Rahmen der </a:t>
            </a:r>
            <a:r>
              <a:rPr lang="de-AT" b="1" dirty="0">
                <a:solidFill>
                  <a:srgbClr val="FF0000"/>
                </a:solidFill>
              </a:rPr>
              <a:t>individuellen Lernbegleitung </a:t>
            </a:r>
            <a:r>
              <a:rPr lang="de-AT" dirty="0"/>
              <a:t>Folge zu leisten und </a:t>
            </a:r>
            <a:r>
              <a:rPr lang="de-AT" b="1" dirty="0">
                <a:solidFill>
                  <a:srgbClr val="FF0000"/>
                </a:solidFill>
              </a:rPr>
              <a:t>Vereinbarungen</a:t>
            </a:r>
            <a:r>
              <a:rPr lang="de-AT" dirty="0"/>
              <a:t>, die gemäß § 19 Abs. 3a im </a:t>
            </a:r>
            <a:r>
              <a:rPr lang="de-AT" i="1" dirty="0">
                <a:solidFill>
                  <a:srgbClr val="FF0000"/>
                </a:solidFill>
              </a:rPr>
              <a:t>Rahmen des Frühwarnsystems </a:t>
            </a:r>
            <a:r>
              <a:rPr lang="de-AT" dirty="0"/>
              <a:t>getroffen wurden, </a:t>
            </a:r>
            <a:r>
              <a:rPr lang="de-AT" b="1" dirty="0">
                <a:solidFill>
                  <a:srgbClr val="FF0000"/>
                </a:solidFill>
              </a:rPr>
              <a:t>zu erfüllen</a:t>
            </a:r>
            <a:r>
              <a:rPr lang="de-AT" dirty="0"/>
              <a:t>.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e-AT">
                <a:solidFill>
                  <a:srgbClr val="000000"/>
                </a:solidFill>
              </a:rPr>
              <a:t>Präsentationstitel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206269C-C24E-4E80-9A4B-E7E19BB59A67}" type="slidenum">
              <a:rPr lang="de-AT">
                <a:solidFill>
                  <a:srgbClr val="000000"/>
                </a:solidFill>
              </a:rPr>
              <a:pPr defTabSz="685800"/>
              <a:t>17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2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49" y="512206"/>
            <a:ext cx="8101689" cy="963449"/>
          </a:xfrm>
          <a:solidFill>
            <a:srgbClr val="EAEAEA"/>
          </a:solidFill>
          <a:ln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de-AT" altLang="de-DE" dirty="0">
                <a:solidFill>
                  <a:srgbClr val="FF6801"/>
                </a:solidFill>
              </a:rPr>
              <a:t> </a:t>
            </a:r>
            <a:r>
              <a:rPr lang="de-AT" altLang="de-DE" b="1" dirty="0">
                <a:solidFill>
                  <a:schemeClr val="tx1"/>
                </a:solidFill>
              </a:rPr>
              <a:t>MOST 2.0</a:t>
            </a:r>
            <a:endParaRPr lang="en-US" altLang="de-DE" b="1" dirty="0">
              <a:solidFill>
                <a:schemeClr val="tx1"/>
              </a:solidFill>
            </a:endParaRPr>
          </a:p>
        </p:txBody>
      </p:sp>
      <p:sp>
        <p:nvSpPr>
          <p:cNvPr id="187395" name="Rectangle 3"/>
          <p:cNvSpPr>
            <a:spLocks noChangeArrowheads="1"/>
          </p:cNvSpPr>
          <p:nvPr/>
        </p:nvSpPr>
        <p:spPr bwMode="auto">
          <a:xfrm>
            <a:off x="539750" y="4149725"/>
            <a:ext cx="3671888" cy="2160588"/>
          </a:xfrm>
          <a:prstGeom prst="rect">
            <a:avLst/>
          </a:prstGeom>
          <a:solidFill>
            <a:srgbClr val="66FF33"/>
          </a:solidFill>
          <a:ln w="9525">
            <a:solidFill>
              <a:srgbClr val="FF680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BASISKURSE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GYMNASIUM</a:t>
            </a:r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539750" y="3573463"/>
            <a:ext cx="3671888" cy="433387"/>
          </a:xfrm>
          <a:prstGeom prst="rect">
            <a:avLst/>
          </a:prstGeom>
          <a:solidFill>
            <a:srgbClr val="66FF33"/>
          </a:solidFill>
          <a:ln w="9525">
            <a:solidFill>
              <a:srgbClr val="FF680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TYPEN BILDENDE </a:t>
            </a:r>
            <a:r>
              <a:rPr kumimoji="0" lang="de-AT" alt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WAHLKURSE</a:t>
            </a:r>
            <a:endParaRPr kumimoji="0" lang="en-US" alt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539750" y="1557338"/>
            <a:ext cx="7416800" cy="358775"/>
          </a:xfrm>
          <a:prstGeom prst="rect">
            <a:avLst/>
          </a:prstGeom>
          <a:solidFill>
            <a:srgbClr val="FFFF99"/>
          </a:solidFill>
          <a:ln w="9525">
            <a:solidFill>
              <a:srgbClr val="FF680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FREIE  </a:t>
            </a:r>
            <a:r>
              <a:rPr kumimoji="0" lang="de-AT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WAHLKURSE/MODULE</a:t>
            </a:r>
            <a:endParaRPr kumimoji="0" lang="en-US" alt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4356100" y="4149725"/>
            <a:ext cx="3600450" cy="2160588"/>
          </a:xfrm>
          <a:prstGeom prst="rect">
            <a:avLst/>
          </a:prstGeom>
          <a:solidFill>
            <a:srgbClr val="7DDDFF"/>
          </a:solidFill>
          <a:ln w="9525">
            <a:solidFill>
              <a:srgbClr val="FF680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BASISKURSE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REALGYMNASIUM</a:t>
            </a:r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4356100" y="3573463"/>
            <a:ext cx="3600450" cy="433387"/>
          </a:xfrm>
          <a:prstGeom prst="rect">
            <a:avLst/>
          </a:prstGeom>
          <a:solidFill>
            <a:srgbClr val="7DDDFF"/>
          </a:solidFill>
          <a:ln w="9525">
            <a:solidFill>
              <a:srgbClr val="FF680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TYPEN BILDENDE </a:t>
            </a:r>
            <a:r>
              <a:rPr kumimoji="0" lang="de-AT" altLang="de-D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WAHLKURSE</a:t>
            </a:r>
            <a:endParaRPr kumimoji="0" lang="en-US" altLang="de-DE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87400" name="Group 8"/>
          <p:cNvGraphicFramePr>
            <a:graphicFrameLocks noGrp="1"/>
          </p:cNvGraphicFramePr>
          <p:nvPr>
            <p:ph idx="1"/>
          </p:nvPr>
        </p:nvGraphicFramePr>
        <p:xfrm>
          <a:off x="539750" y="1989138"/>
          <a:ext cx="7416800" cy="1500332"/>
        </p:xfrm>
        <a:graphic>
          <a:graphicData uri="http://schemas.openxmlformats.org/drawingml/2006/table">
            <a:tbl>
              <a:tblPr/>
              <a:tblGrid>
                <a:gridCol w="38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GEISTESWISSENSCHAFTLICH-KREATIVE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rgbClr val="FF68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8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w="12700" cap="flat" cmpd="sng" algn="ctr">
                      <a:solidFill>
                        <a:srgbClr val="FF68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8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SPRACHLICHE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rgbClr val="FF68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SCHWERPUNKT</a:t>
                      </a:r>
                      <a:r>
                        <a:rPr kumimoji="0" lang="de-A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WAHLKURSE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68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NATURWISSENSCHAFTLICHE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anchor="ctr" anchorCtr="1" horzOverflow="overflow">
                    <a:lnL w="12700" cap="flat" cmpd="sng" algn="ctr">
                      <a:solidFill>
                        <a:srgbClr val="FF68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68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D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2" marB="46792" horzOverflow="overflow">
                    <a:lnL>
                      <a:noFill/>
                    </a:lnL>
                    <a:lnR w="12700" cap="flat" cmpd="sng" algn="ctr">
                      <a:solidFill>
                        <a:srgbClr val="FF68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68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7411" name="Rectangle 19"/>
          <p:cNvSpPr>
            <a:spLocks noChangeArrowheads="1"/>
          </p:cNvSpPr>
          <p:nvPr/>
        </p:nvSpPr>
        <p:spPr bwMode="auto">
          <a:xfrm>
            <a:off x="8243888" y="1557338"/>
            <a:ext cx="431800" cy="358775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FF680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D857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</a:t>
            </a:r>
            <a:endParaRPr kumimoji="0" lang="en-US" altLang="de-DE" sz="1600" b="0" i="0" u="none" strike="noStrike" kern="1200" cap="none" spc="0" normalizeH="0" baseline="0" noProof="0">
              <a:ln>
                <a:noFill/>
              </a:ln>
              <a:solidFill>
                <a:srgbClr val="D857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7412" name="Rectangle 20"/>
          <p:cNvSpPr>
            <a:spLocks noChangeArrowheads="1"/>
          </p:cNvSpPr>
          <p:nvPr/>
        </p:nvSpPr>
        <p:spPr bwMode="auto">
          <a:xfrm>
            <a:off x="8243888" y="1989138"/>
            <a:ext cx="431800" cy="1511300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FF680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D857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endParaRPr kumimoji="0" lang="en-US" altLang="de-DE" sz="1600" b="0" i="0" u="none" strike="noStrike" kern="1200" cap="none" spc="0" normalizeH="0" baseline="0" noProof="0">
              <a:ln>
                <a:noFill/>
              </a:ln>
              <a:solidFill>
                <a:srgbClr val="D857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7413" name="Rectangle 21"/>
          <p:cNvSpPr>
            <a:spLocks noChangeArrowheads="1"/>
          </p:cNvSpPr>
          <p:nvPr/>
        </p:nvSpPr>
        <p:spPr bwMode="auto">
          <a:xfrm>
            <a:off x="8243888" y="3573463"/>
            <a:ext cx="431800" cy="431800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FF680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D857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endParaRPr kumimoji="0" lang="en-US" altLang="de-DE" sz="1600" b="0" i="0" u="none" strike="noStrike" kern="1200" cap="none" spc="0" normalizeH="0" baseline="0" noProof="0">
              <a:ln>
                <a:noFill/>
              </a:ln>
              <a:solidFill>
                <a:srgbClr val="D857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7414" name="Rectangle 22"/>
          <p:cNvSpPr>
            <a:spLocks noChangeArrowheads="1"/>
          </p:cNvSpPr>
          <p:nvPr/>
        </p:nvSpPr>
        <p:spPr bwMode="auto">
          <a:xfrm>
            <a:off x="8243888" y="4149725"/>
            <a:ext cx="431800" cy="2160588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FF680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altLang="de-DE" sz="1600" b="0" i="0" u="none" strike="noStrike" kern="1200" cap="none" spc="0" normalizeH="0" baseline="0" noProof="0">
                <a:ln>
                  <a:noFill/>
                </a:ln>
                <a:solidFill>
                  <a:srgbClr val="D857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118</a:t>
            </a:r>
            <a:endParaRPr kumimoji="0" lang="en-US" altLang="de-DE" sz="1600" b="0" i="0" u="none" strike="noStrike" kern="1200" cap="none" spc="0" normalizeH="0" baseline="0" noProof="0">
              <a:ln>
                <a:noFill/>
              </a:ln>
              <a:solidFill>
                <a:srgbClr val="D857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004048" y="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Dir. Mag. Manuela Uhlig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777"/>
            <a:ext cx="1604010" cy="11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5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nimBg="1" autoUpdateAnimBg="0"/>
      <p:bldP spid="187395" grpId="0" animBg="1" autoUpdateAnimBg="0"/>
      <p:bldP spid="187396" grpId="0" animBg="1" autoUpdateAnimBg="0"/>
      <p:bldP spid="187397" grpId="0" animBg="1" autoUpdateAnimBg="0"/>
      <p:bldP spid="187398" grpId="0" animBg="1" autoUpdateAnimBg="0"/>
      <p:bldP spid="187399" grpId="0" animBg="1" autoUpdateAnimBg="0"/>
      <p:bldP spid="187411" grpId="0" animBg="1" autoUpdateAnimBg="0"/>
      <p:bldP spid="187412" grpId="0" animBg="1" autoUpdateAnimBg="0"/>
      <p:bldP spid="187413" grpId="0" animBg="1" autoUpdateAnimBg="0"/>
      <p:bldP spid="187414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C5C6115-4C9A-4904-A86C-F9ADEE2FE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56" y="233715"/>
            <a:ext cx="2138680" cy="15125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1606" y="4882492"/>
            <a:ext cx="4556761" cy="1574790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de-AT" sz="2400" b="1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Bundesgymnasium &amp; Bundesrealgymnasium GRG 19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Dir. Mag. Manuela Uhlig</a:t>
            </a:r>
            <a:b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Tel.: +43 1 368 25 39</a:t>
            </a:r>
            <a:b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manuela.uhlig@bildung.gv.at</a:t>
            </a:r>
            <a:b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AT" sz="2000" baseline="30000" dirty="0" err="1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Billrothstraße</a:t>
            </a:r>
            <a:r>
              <a:rPr lang="de-AT" sz="2000" baseline="30000" dirty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73, 1190 Wien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FA86A32-7FBE-4800-A8B9-45091B9A3289}"/>
              </a:ext>
            </a:extLst>
          </p:cNvPr>
          <p:cNvSpPr txBox="1"/>
          <p:nvPr/>
        </p:nvSpPr>
        <p:spPr>
          <a:xfrm>
            <a:off x="540000" y="540000"/>
            <a:ext cx="4828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Danke für Ihre Aufmerksamkeit!</a:t>
            </a:r>
          </a:p>
          <a:p>
            <a:endParaRPr lang="en-US" sz="24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450CDA-3859-49D7-81CA-481FBB2DE1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3" b="31250"/>
          <a:stretch/>
        </p:blipFill>
        <p:spPr>
          <a:xfrm>
            <a:off x="0" y="1854880"/>
            <a:ext cx="9144000" cy="282958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4C144A44-0B27-47BC-A3AB-08F65DABD811}"/>
              </a:ext>
            </a:extLst>
          </p:cNvPr>
          <p:cNvSpPr/>
          <p:nvPr/>
        </p:nvSpPr>
        <p:spPr>
          <a:xfrm>
            <a:off x="4099451" y="5904532"/>
            <a:ext cx="4556761" cy="553998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</p:spTree>
    <p:extLst>
      <p:ext uri="{BB962C8B-B14F-4D97-AF65-F5344CB8AC3E}">
        <p14:creationId xmlns:p14="http://schemas.microsoft.com/office/powerpoint/2010/main" val="222707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2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-228599" y="152400"/>
            <a:ext cx="8915400" cy="733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endParaRPr lang="de-AT" sz="2400" b="1" dirty="0">
              <a:solidFill>
                <a:srgbClr val="44883E"/>
              </a:solidFill>
              <a:latin typeface="Century Gothic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	</a:t>
            </a:r>
            <a:r>
              <a:rPr lang="de-AT" sz="4000" b="1" dirty="0">
                <a:solidFill>
                  <a:srgbClr val="44883E"/>
                </a:solidFill>
                <a:latin typeface="Century Gothic"/>
              </a:rPr>
              <a:t>MOST 2.0                                                                   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	</a:t>
            </a:r>
            <a:r>
              <a:rPr lang="de-AT" sz="2800" b="1" dirty="0">
                <a:solidFill>
                  <a:srgbClr val="44883E"/>
                </a:solidFill>
                <a:latin typeface="Century Gothic"/>
              </a:rPr>
              <a:t>Modulare Oberstufe – Kurssystem Billroth 73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de-AT" sz="2400" b="1" dirty="0">
                <a:solidFill>
                  <a:prstClr val="black"/>
                </a:solidFill>
                <a:latin typeface="Century Gothic"/>
              </a:rPr>
              <a:t>               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de-AT" sz="2400" b="1" dirty="0">
                <a:solidFill>
                  <a:prstClr val="black"/>
                </a:solidFill>
                <a:latin typeface="Century Gothic"/>
              </a:rPr>
              <a:t>		</a:t>
            </a:r>
            <a:r>
              <a:rPr lang="de-AT" sz="2400" dirty="0">
                <a:ea typeface="Calibri"/>
                <a:cs typeface="Times New Roman"/>
              </a:rPr>
              <a:t>	</a:t>
            </a:r>
            <a:endParaRPr lang="de-DE" sz="3200" dirty="0">
              <a:solidFill>
                <a:srgbClr val="44883E"/>
              </a:solidFill>
              <a:ea typeface="Calibri"/>
              <a:cs typeface="Times New Roman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C144A44-0B27-47BC-A3AB-08F65DABD811}"/>
              </a:ext>
            </a:extLst>
          </p:cNvPr>
          <p:cNvSpPr/>
          <p:nvPr/>
        </p:nvSpPr>
        <p:spPr>
          <a:xfrm>
            <a:off x="5222006" y="6180072"/>
            <a:ext cx="3718561" cy="553998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  <p:pic>
        <p:nvPicPr>
          <p:cNvPr id="6" name="Grafik 5" descr="Ambition Silhouette">
            <a:extLst>
              <a:ext uri="{FF2B5EF4-FFF2-40B4-BE49-F238E27FC236}">
                <a16:creationId xmlns:a16="http://schemas.microsoft.com/office/drawing/2014/main" id="{2D046DC6-6B34-45D3-8FC9-E39F728B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984" y="3212984"/>
            <a:ext cx="2730616" cy="273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1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3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228601" y="152400"/>
            <a:ext cx="8711966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endParaRPr lang="de-AT" sz="2400" b="1" dirty="0">
              <a:solidFill>
                <a:srgbClr val="44883E"/>
              </a:solidFill>
              <a:latin typeface="Century Gothic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	</a:t>
            </a:r>
            <a:r>
              <a:rPr lang="de-AT" sz="2800" b="1" dirty="0">
                <a:solidFill>
                  <a:srgbClr val="44883E"/>
                </a:solidFill>
                <a:latin typeface="Century Gothic"/>
              </a:rPr>
              <a:t>1. Leitung/Administration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de-AT" sz="2800" b="1" dirty="0">
                <a:solidFill>
                  <a:prstClr val="black"/>
                </a:solidFill>
                <a:latin typeface="Century Gothic"/>
              </a:rPr>
              <a:t>               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de-AT" sz="2800" b="1" dirty="0">
                <a:solidFill>
                  <a:prstClr val="black"/>
                </a:solidFill>
                <a:latin typeface="Century Gothic"/>
              </a:rPr>
              <a:t>		</a:t>
            </a:r>
            <a:r>
              <a:rPr lang="de-AT" sz="3200" b="1" dirty="0">
                <a:solidFill>
                  <a:prstClr val="black"/>
                </a:solidFill>
                <a:latin typeface="Century Gothic"/>
              </a:rPr>
              <a:t>Mag. Jutta Hofer</a:t>
            </a:r>
            <a:endParaRPr lang="de-AT" sz="3200" dirty="0">
              <a:solidFill>
                <a:srgbClr val="4488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AT" sz="2400" dirty="0">
                <a:ea typeface="Calibri"/>
                <a:cs typeface="Times New Roman"/>
              </a:rPr>
              <a:t>	</a:t>
            </a:r>
            <a:endParaRPr lang="de-DE" sz="3200" dirty="0">
              <a:solidFill>
                <a:srgbClr val="44883E"/>
              </a:solidFill>
              <a:ea typeface="Calibri"/>
              <a:cs typeface="Times New Roman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C144A44-0B27-47BC-A3AB-08F65DABD811}"/>
              </a:ext>
            </a:extLst>
          </p:cNvPr>
          <p:cNvSpPr/>
          <p:nvPr/>
        </p:nvSpPr>
        <p:spPr>
          <a:xfrm>
            <a:off x="5222006" y="6180072"/>
            <a:ext cx="3718561" cy="553998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  <p:pic>
        <p:nvPicPr>
          <p:cNvPr id="6" name="Grafik 5" descr="Gute Idee Silhouette">
            <a:extLst>
              <a:ext uri="{FF2B5EF4-FFF2-40B4-BE49-F238E27FC236}">
                <a16:creationId xmlns:a16="http://schemas.microsoft.com/office/drawing/2014/main" id="{45945CCC-86FA-4149-AD70-BD4B458C3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05200" y="41148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20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4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228601" y="152400"/>
            <a:ext cx="8711966" cy="91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de-AT" sz="2400" dirty="0">
              <a:solidFill>
                <a:srgbClr val="4488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endParaRPr lang="de-AT" sz="2800" b="1" i="1" u="sng" dirty="0">
              <a:solidFill>
                <a:srgbClr val="4488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de-AT" sz="2800" b="1" dirty="0">
                <a:solidFill>
                  <a:srgbClr val="44883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MOST 2.0: VORTEILE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endParaRPr lang="de-AT" sz="2400" b="1" i="1" dirty="0">
              <a:solidFill>
                <a:srgbClr val="44883E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11480" lvl="0" indent="-3429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Stärkere Berücksichtigung der</a:t>
            </a:r>
            <a:r>
              <a:rPr lang="de-AT" sz="2400" b="1" dirty="0">
                <a:solidFill>
                  <a:prstClr val="black"/>
                </a:solidFill>
                <a:latin typeface="Century Gothic"/>
              </a:rPr>
              <a:t> individuellen Interessen 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und Begabungen durch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mehr Wahlmöglichkeiten</a:t>
            </a:r>
            <a:r>
              <a:rPr lang="de-AT" sz="2400" b="1" dirty="0">
                <a:solidFill>
                  <a:srgbClr val="CAF278">
                    <a:lumMod val="50000"/>
                  </a:srgbClr>
                </a:solidFill>
                <a:latin typeface="Century Gothic"/>
              </a:rPr>
              <a:t>.</a:t>
            </a:r>
          </a:p>
          <a:p>
            <a:pPr marL="411480" lvl="0" indent="-3429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endParaRPr lang="de-AT" sz="2400" b="1" dirty="0">
              <a:solidFill>
                <a:srgbClr val="3E3D2D"/>
              </a:solidFill>
              <a:latin typeface="Century Gothic"/>
            </a:endParaRPr>
          </a:p>
          <a:p>
            <a:pPr marL="411480" lvl="0" indent="-3429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Verstärkte Förderung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individueller Begabungen 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und der Leistungspotenziale.</a:t>
            </a:r>
          </a:p>
          <a:p>
            <a:pPr marL="411480" lvl="0" indent="-3429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endParaRPr lang="de-AT" sz="2400" b="1" dirty="0">
              <a:solidFill>
                <a:srgbClr val="3E3D2D"/>
              </a:solidFill>
              <a:latin typeface="Century Gothic"/>
            </a:endParaRPr>
          </a:p>
          <a:p>
            <a:pPr marL="411480" lvl="0" indent="-3429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Förderung von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Eigenverantwortung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 und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Selbstständigkeit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 der Schüler/innen.</a:t>
            </a:r>
            <a:endParaRPr lang="de-AT" sz="2400" dirty="0">
              <a:solidFill>
                <a:srgbClr val="44883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AT" sz="2400" dirty="0">
                <a:ea typeface="Calibri"/>
                <a:cs typeface="Times New Roman"/>
              </a:rPr>
              <a:t>	</a:t>
            </a:r>
            <a:endParaRPr lang="de-DE" sz="3200" dirty="0">
              <a:solidFill>
                <a:srgbClr val="44883E"/>
              </a:solidFill>
              <a:ea typeface="Calibri"/>
              <a:cs typeface="Times New Roman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C144A44-0B27-47BC-A3AB-08F65DABD811}"/>
              </a:ext>
            </a:extLst>
          </p:cNvPr>
          <p:cNvSpPr/>
          <p:nvPr/>
        </p:nvSpPr>
        <p:spPr>
          <a:xfrm>
            <a:off x="5222006" y="6180072"/>
            <a:ext cx="3718561" cy="553998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</p:spTree>
    <p:extLst>
      <p:ext uri="{BB962C8B-B14F-4D97-AF65-F5344CB8AC3E}">
        <p14:creationId xmlns:p14="http://schemas.microsoft.com/office/powerpoint/2010/main" val="140665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5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228601" y="152400"/>
            <a:ext cx="871196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DE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pPr marL="411480" lvl="0" indent="-3429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Oberstufe gewinnt an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Qualität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 und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Attraktivität</a:t>
            </a:r>
          </a:p>
          <a:p>
            <a:pPr marL="411480" lvl="0" indent="-3429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endParaRPr lang="de-AT" sz="2400" b="1" dirty="0">
              <a:solidFill>
                <a:srgbClr val="3E3D2D"/>
              </a:solidFill>
              <a:latin typeface="Century Gothic"/>
            </a:endParaRPr>
          </a:p>
          <a:p>
            <a:pPr marL="411480" lvl="0" indent="-3429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Größeres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Engagement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 und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Motivation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 führt zu mehr Mitarbeit</a:t>
            </a:r>
          </a:p>
          <a:p>
            <a:pPr marL="411480" lvl="0" indent="-3429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endParaRPr lang="de-AT" sz="2400" b="1" dirty="0">
              <a:solidFill>
                <a:srgbClr val="3E3D2D"/>
              </a:solidFill>
              <a:latin typeface="Century Gothic"/>
            </a:endParaRPr>
          </a:p>
          <a:p>
            <a:pPr marL="411480" lvl="0" indent="-3429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kürzere Beurteilungseinheiten bewirken ein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kontinuierliches Lernen 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und führen zu besseren Leistungen</a:t>
            </a:r>
          </a:p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C144A44-0B27-47BC-A3AB-08F65DABD811}"/>
              </a:ext>
            </a:extLst>
          </p:cNvPr>
          <p:cNvSpPr/>
          <p:nvPr/>
        </p:nvSpPr>
        <p:spPr>
          <a:xfrm>
            <a:off x="5222006" y="6180072"/>
            <a:ext cx="3718561" cy="553998"/>
          </a:xfrm>
          <a:prstGeom prst="rect">
            <a:avLst/>
          </a:prstGeom>
        </p:spPr>
        <p:txBody>
          <a:bodyPr wrap="square" tIns="91440" bIns="91440" anchor="b" anchorCtr="0">
            <a:spAutoFit/>
          </a:bodyPr>
          <a:lstStyle/>
          <a:p>
            <a:pPr lvl="0" algn="r">
              <a:spcBef>
                <a:spcPts val="300"/>
              </a:spcBef>
              <a:spcAft>
                <a:spcPts val="300"/>
              </a:spcAft>
            </a:pPr>
            <a:r>
              <a:rPr lang="de-AT" sz="24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www.billroth73.at</a:t>
            </a:r>
          </a:p>
        </p:txBody>
      </p:sp>
    </p:spTree>
    <p:extLst>
      <p:ext uri="{BB962C8B-B14F-4D97-AF65-F5344CB8AC3E}">
        <p14:creationId xmlns:p14="http://schemas.microsoft.com/office/powerpoint/2010/main" val="44849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7" y="422786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6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146222" y="914400"/>
            <a:ext cx="8794346" cy="640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MOST 2.0: </a:t>
            </a:r>
            <a:r>
              <a:rPr lang="en-US" sz="2800" b="1" dirty="0" err="1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Kennzeichen</a:t>
            </a:r>
            <a:endParaRPr lang="en-US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25780" lvl="0" indent="-4572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endParaRPr lang="de-AT" sz="2400" b="1" dirty="0">
              <a:solidFill>
                <a:srgbClr val="3E3D2D"/>
              </a:solidFill>
              <a:latin typeface="Century Gothic"/>
            </a:endParaRPr>
          </a:p>
          <a:p>
            <a:pPr marL="525780" lvl="0" indent="-4572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ab der 6. Klasse: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Semestermodule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 statt Jahresgegenstände!</a:t>
            </a:r>
          </a:p>
          <a:p>
            <a:pPr marL="525780" lvl="0" indent="-4572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endParaRPr lang="de-AT" sz="2400" b="1" dirty="0">
              <a:solidFill>
                <a:srgbClr val="3E3D2D"/>
              </a:solidFill>
              <a:latin typeface="Century Gothic"/>
            </a:endParaRPr>
          </a:p>
          <a:p>
            <a:pPr marL="525780" lvl="0" indent="-4572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Positiv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 absolvierte Semestermodule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bleiben erhalten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!</a:t>
            </a:r>
          </a:p>
          <a:p>
            <a:pPr marL="525780" lvl="0" indent="-4572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endParaRPr lang="de-AT" sz="2400" b="1" dirty="0">
              <a:solidFill>
                <a:srgbClr val="3E3D2D"/>
              </a:solidFill>
              <a:latin typeface="Century Gothic"/>
            </a:endParaRPr>
          </a:p>
          <a:p>
            <a:pPr marL="525780" lvl="0" indent="-4572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Über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negative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 Module können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Kolloquien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 abgelegt werden.</a:t>
            </a:r>
          </a:p>
          <a:p>
            <a:pPr marL="525780" lvl="0" indent="-4572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endParaRPr lang="de-AT" sz="2400" b="1" dirty="0">
              <a:solidFill>
                <a:srgbClr val="3E3D2D"/>
              </a:solidFill>
              <a:latin typeface="Century Gothic"/>
            </a:endParaRPr>
          </a:p>
          <a:p>
            <a:pPr marL="525780" lvl="0" indent="-4572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Kolloquien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 sind </a:t>
            </a:r>
            <a:r>
              <a:rPr lang="de-AT" sz="2400" b="1" dirty="0">
                <a:solidFill>
                  <a:srgbClr val="FF0000"/>
                </a:solidFill>
                <a:latin typeface="Century Gothic"/>
              </a:rPr>
              <a:t>einmal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 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wiederholbar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.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95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7668E8E-6354-4145-93C0-EF0F3BFF1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69" y="152400"/>
            <a:ext cx="1604010" cy="1134428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475CA-BD1D-4AE7-A9D2-D41083C1CD35}" type="slidenum">
              <a:rPr lang="en-US" smtClean="0">
                <a:solidFill>
                  <a:srgbClr val="53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/>
              <a:t>7</a:t>
            </a:fld>
            <a:endParaRPr lang="en-US" dirty="0">
              <a:solidFill>
                <a:srgbClr val="5356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5BF1E75-D1B7-4BE3-AC2F-A5CE0138E2DC}"/>
              </a:ext>
            </a:extLst>
          </p:cNvPr>
          <p:cNvSpPr txBox="1"/>
          <p:nvPr/>
        </p:nvSpPr>
        <p:spPr>
          <a:xfrm>
            <a:off x="381000" y="838200"/>
            <a:ext cx="8616779" cy="542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1480" lvl="0" indent="-3429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Schüler/innen müssen nur mehr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endgültig negative 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Semestermodule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 wiederholen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.</a:t>
            </a:r>
          </a:p>
          <a:p>
            <a:pPr marL="411480" lvl="0" indent="-3429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endParaRPr lang="de-AT" sz="2400" b="1" dirty="0">
              <a:solidFill>
                <a:srgbClr val="3E3D2D"/>
              </a:solidFill>
              <a:latin typeface="Century Gothic"/>
            </a:endParaRPr>
          </a:p>
          <a:p>
            <a:pPr marL="411480" lvl="0" indent="-342900">
              <a:spcBef>
                <a:spcPct val="20000"/>
              </a:spcBef>
              <a:buClr>
                <a:srgbClr val="94C600"/>
              </a:buClr>
              <a:buSzPct val="76000"/>
              <a:buFont typeface="Wingdings" panose="05000000000000000000" pitchFamily="2" charset="2"/>
              <a:buChar char="ü"/>
            </a:pP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Das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Wiederholen eines ganzen Schuljahres 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mit allen Unterrichtsgegenständen ist daher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nicht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 mehr </a:t>
            </a:r>
            <a:r>
              <a:rPr lang="de-AT" sz="2400" b="1" dirty="0">
                <a:solidFill>
                  <a:srgbClr val="44883E"/>
                </a:solidFill>
                <a:latin typeface="Century Gothic"/>
              </a:rPr>
              <a:t>notwendig</a:t>
            </a:r>
            <a:r>
              <a:rPr lang="de-AT" sz="2400" b="1" dirty="0">
                <a:solidFill>
                  <a:srgbClr val="3E3D2D"/>
                </a:solidFill>
                <a:latin typeface="Century Gothic"/>
              </a:rPr>
              <a:t>.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b="1" dirty="0">
                <a:solidFill>
                  <a:srgbClr val="44883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</a:p>
          <a:p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800" b="1" dirty="0">
              <a:solidFill>
                <a:srgbClr val="44883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e-AT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22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1206269C-C24E-4E80-9A4B-E7E19BB59A67}" type="slidenum">
              <a:rPr lang="de-AT">
                <a:solidFill>
                  <a:srgbClr val="000000"/>
                </a:solidFill>
              </a:rPr>
              <a:pPr defTabSz="685800"/>
              <a:t>8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558209" y="1708595"/>
            <a:ext cx="8263673" cy="384558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685800">
              <a:lnSpc>
                <a:spcPts val="2250"/>
              </a:lnSpc>
            </a:pPr>
            <a:r>
              <a:rPr lang="de-DE" sz="2100" dirty="0" err="1">
                <a:solidFill>
                  <a:srgbClr val="E6320F"/>
                </a:solidFill>
              </a:rPr>
              <a:t>Semstrierte</a:t>
            </a:r>
            <a:r>
              <a:rPr lang="de-DE" sz="2100" dirty="0">
                <a:solidFill>
                  <a:srgbClr val="E6320F"/>
                </a:solidFill>
              </a:rPr>
              <a:t> Oberstufe: Allgemeines</a:t>
            </a:r>
          </a:p>
          <a:p>
            <a:pPr marL="342900" indent="-342900" defTabSz="685800">
              <a:lnSpc>
                <a:spcPts val="2250"/>
              </a:lnSpc>
              <a:buFont typeface="Wingdings" panose="05000000000000000000" pitchFamily="2" charset="2"/>
              <a:buChar char="Ø"/>
            </a:pPr>
            <a:endParaRPr lang="de-DE" sz="1800" dirty="0">
              <a:solidFill>
                <a:srgbClr val="E6320F"/>
              </a:solidFill>
            </a:endParaRPr>
          </a:p>
          <a:p>
            <a:pPr marL="342900" indent="-342900" defTabSz="685800">
              <a:lnSpc>
                <a:spcPts val="2250"/>
              </a:lnSpc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000000"/>
                </a:solidFill>
              </a:rPr>
              <a:t>Semesterweise Beurteilung: </a:t>
            </a:r>
            <a:r>
              <a:rPr lang="de-DE" sz="1800" b="0" dirty="0">
                <a:solidFill>
                  <a:srgbClr val="000000"/>
                </a:solidFill>
              </a:rPr>
              <a:t>Verdichtung der Lernaktivitäten durch kürzeren </a:t>
            </a:r>
          </a:p>
          <a:p>
            <a:pPr defTabSz="685800">
              <a:lnSpc>
                <a:spcPts val="2250"/>
              </a:lnSpc>
            </a:pPr>
            <a:r>
              <a:rPr lang="de-DE" sz="1800" b="0" dirty="0">
                <a:solidFill>
                  <a:srgbClr val="000000"/>
                </a:solidFill>
              </a:rPr>
              <a:t>       Beurteilungszeitraum</a:t>
            </a:r>
          </a:p>
          <a:p>
            <a:pPr marL="342900" indent="-342900" defTabSz="685800">
              <a:lnSpc>
                <a:spcPts val="2250"/>
              </a:lnSpc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000000"/>
                </a:solidFill>
              </a:rPr>
              <a:t>Semesterzeugnis</a:t>
            </a:r>
            <a:r>
              <a:rPr lang="de-DE" sz="1800" b="0" dirty="0">
                <a:solidFill>
                  <a:srgbClr val="000000"/>
                </a:solidFill>
              </a:rPr>
              <a:t> nach jedem WS und SS</a:t>
            </a:r>
          </a:p>
          <a:p>
            <a:pPr marL="342900" indent="-342900" defTabSz="685800">
              <a:lnSpc>
                <a:spcPts val="2250"/>
              </a:lnSpc>
              <a:buFont typeface="Wingdings" panose="05000000000000000000" pitchFamily="2" charset="2"/>
              <a:buChar char="Ø"/>
            </a:pPr>
            <a:r>
              <a:rPr lang="de-DE" sz="1800" b="0" dirty="0">
                <a:solidFill>
                  <a:srgbClr val="000000"/>
                </a:solidFill>
              </a:rPr>
              <a:t>Bei </a:t>
            </a:r>
            <a:r>
              <a:rPr lang="de-DE" sz="1800" dirty="0">
                <a:solidFill>
                  <a:srgbClr val="000000"/>
                </a:solidFill>
              </a:rPr>
              <a:t>negativen</a:t>
            </a:r>
            <a:r>
              <a:rPr lang="de-DE" sz="1800" b="0" dirty="0">
                <a:solidFill>
                  <a:srgbClr val="000000"/>
                </a:solidFill>
              </a:rPr>
              <a:t> oder </a:t>
            </a:r>
            <a:r>
              <a:rPr lang="de-DE" sz="1800" dirty="0">
                <a:solidFill>
                  <a:srgbClr val="000000"/>
                </a:solidFill>
              </a:rPr>
              <a:t>nicht beurteilten </a:t>
            </a:r>
            <a:r>
              <a:rPr lang="de-DE" sz="1800" b="0" dirty="0">
                <a:solidFill>
                  <a:srgbClr val="000000"/>
                </a:solidFill>
              </a:rPr>
              <a:t>Unterrichtsgegenständen werden die nicht</a:t>
            </a:r>
          </a:p>
          <a:p>
            <a:pPr defTabSz="685800">
              <a:lnSpc>
                <a:spcPts val="2250"/>
              </a:lnSpc>
            </a:pPr>
            <a:r>
              <a:rPr lang="de-DE" sz="1800" b="0" dirty="0">
                <a:solidFill>
                  <a:srgbClr val="000000"/>
                </a:solidFill>
              </a:rPr>
              <a:t>       erreichten Bildungs- und Lehraufgaben sowie Lehrstoffe auf einem </a:t>
            </a:r>
            <a:r>
              <a:rPr lang="de-DE" sz="1800" dirty="0">
                <a:solidFill>
                  <a:srgbClr val="000000"/>
                </a:solidFill>
              </a:rPr>
              <a:t>Beiblatt</a:t>
            </a:r>
            <a:r>
              <a:rPr lang="de-DE" sz="1800" b="0" dirty="0">
                <a:solidFill>
                  <a:srgbClr val="000000"/>
                </a:solidFill>
              </a:rPr>
              <a:t> zum </a:t>
            </a:r>
          </a:p>
          <a:p>
            <a:pPr defTabSz="685800">
              <a:lnSpc>
                <a:spcPts val="2250"/>
              </a:lnSpc>
            </a:pPr>
            <a:r>
              <a:rPr lang="de-DE" sz="1800" b="0" dirty="0">
                <a:solidFill>
                  <a:srgbClr val="000000"/>
                </a:solidFill>
              </a:rPr>
              <a:t>       Semesterzeugnis festgehalten = Grundlage für Semesterprüfung. Darüber hinaus</a:t>
            </a:r>
          </a:p>
          <a:p>
            <a:pPr defTabSz="685800">
              <a:lnSpc>
                <a:spcPts val="2250"/>
              </a:lnSpc>
            </a:pPr>
            <a:r>
              <a:rPr lang="de-DE" sz="1800" b="0" dirty="0">
                <a:solidFill>
                  <a:srgbClr val="000000"/>
                </a:solidFill>
              </a:rPr>
              <a:t>       können auch ergänzende pädagogische Ausführungen am Beiblatt vermerkt werden.</a:t>
            </a:r>
          </a:p>
          <a:p>
            <a:pPr marL="342900" indent="-342900" defTabSz="685800">
              <a:lnSpc>
                <a:spcPts val="2250"/>
              </a:lnSpc>
              <a:buFont typeface="Wingdings" panose="05000000000000000000" pitchFamily="2" charset="2"/>
              <a:buChar char="Ø"/>
            </a:pPr>
            <a:r>
              <a:rPr lang="de-DE" sz="1800" b="0" dirty="0">
                <a:solidFill>
                  <a:srgbClr val="000000"/>
                </a:solidFill>
              </a:rPr>
              <a:t>Über </a:t>
            </a:r>
            <a:r>
              <a:rPr lang="de-DE" sz="1800" dirty="0">
                <a:solidFill>
                  <a:srgbClr val="000000"/>
                </a:solidFill>
              </a:rPr>
              <a:t>negative bzw. nicht beurteilte </a:t>
            </a:r>
            <a:r>
              <a:rPr lang="de-DE" sz="1800" b="0" dirty="0">
                <a:solidFill>
                  <a:srgbClr val="000000"/>
                </a:solidFill>
              </a:rPr>
              <a:t>Unterrichtsgegenstände kann bzw. muss grund-</a:t>
            </a:r>
          </a:p>
          <a:p>
            <a:pPr defTabSz="685800">
              <a:lnSpc>
                <a:spcPts val="2250"/>
              </a:lnSpc>
            </a:pPr>
            <a:r>
              <a:rPr lang="de-DE" sz="1800" b="0" dirty="0">
                <a:solidFill>
                  <a:srgbClr val="000000"/>
                </a:solidFill>
              </a:rPr>
              <a:t>       </a:t>
            </a:r>
            <a:r>
              <a:rPr lang="de-DE" sz="1800" b="0" dirty="0" err="1">
                <a:solidFill>
                  <a:srgbClr val="000000"/>
                </a:solidFill>
              </a:rPr>
              <a:t>sätzlich</a:t>
            </a:r>
            <a:r>
              <a:rPr lang="de-DE" sz="1800" b="0" dirty="0">
                <a:solidFill>
                  <a:srgbClr val="000000"/>
                </a:solidFill>
              </a:rPr>
              <a:t> eine </a:t>
            </a:r>
            <a:r>
              <a:rPr lang="de-DE" sz="1800" dirty="0">
                <a:solidFill>
                  <a:srgbClr val="000000"/>
                </a:solidFill>
              </a:rPr>
              <a:t>Semesterprüfung</a:t>
            </a:r>
            <a:r>
              <a:rPr lang="de-DE" sz="1800" b="0" dirty="0">
                <a:solidFill>
                  <a:srgbClr val="000000"/>
                </a:solidFill>
              </a:rPr>
              <a:t> abgelegt werden (Beiblatt).</a:t>
            </a:r>
          </a:p>
          <a:p>
            <a:pPr defTabSz="685800">
              <a:lnSpc>
                <a:spcPts val="2250"/>
              </a:lnSpc>
            </a:pPr>
            <a:endParaRPr lang="de-DE" sz="1800" b="0" dirty="0">
              <a:solidFill>
                <a:srgbClr val="000000"/>
              </a:solidFill>
            </a:endParaRPr>
          </a:p>
          <a:p>
            <a:pPr defTabSz="685800">
              <a:lnSpc>
                <a:spcPts val="2250"/>
              </a:lnSpc>
            </a:pPr>
            <a:endParaRPr lang="de-DE" sz="1800" b="0" dirty="0">
              <a:solidFill>
                <a:srgbClr val="000000"/>
              </a:solidFill>
            </a:endParaRPr>
          </a:p>
          <a:p>
            <a:pPr defTabSz="685800">
              <a:lnSpc>
                <a:spcPts val="2250"/>
              </a:lnSpc>
            </a:pPr>
            <a:endParaRPr lang="de-AT" sz="1350" b="0" dirty="0">
              <a:solidFill>
                <a:srgbClr val="000000"/>
              </a:solidFill>
            </a:endParaRPr>
          </a:p>
          <a:p>
            <a:pPr defTabSz="685800">
              <a:lnSpc>
                <a:spcPts val="2250"/>
              </a:lnSpc>
            </a:pPr>
            <a:endParaRPr lang="de-AT" sz="1350" b="0" dirty="0">
              <a:solidFill>
                <a:srgbClr val="E6320F"/>
              </a:solidFill>
            </a:endParaRPr>
          </a:p>
          <a:p>
            <a:pPr defTabSz="685800">
              <a:lnSpc>
                <a:spcPts val="2250"/>
              </a:lnSpc>
            </a:pPr>
            <a:endParaRPr lang="de-AT" sz="1500" b="0" dirty="0">
              <a:solidFill>
                <a:srgbClr val="E6320F"/>
              </a:solidFill>
            </a:endParaRPr>
          </a:p>
          <a:p>
            <a:pPr defTabSz="685800">
              <a:lnSpc>
                <a:spcPts val="2250"/>
              </a:lnSpc>
            </a:pPr>
            <a:endParaRPr lang="de-DE" sz="1800" dirty="0">
              <a:solidFill>
                <a:srgbClr val="E6320F"/>
              </a:solidFill>
            </a:endParaRPr>
          </a:p>
          <a:p>
            <a:pPr defTabSz="685800">
              <a:lnSpc>
                <a:spcPts val="2250"/>
              </a:lnSpc>
            </a:pPr>
            <a:endParaRPr lang="de-DE" sz="1800" dirty="0">
              <a:solidFill>
                <a:srgbClr val="E632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>
            <a:off x="1548000" y="2259547"/>
            <a:ext cx="1458588" cy="99800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Zulassung zu abschließenden Prüfungen</a:t>
            </a:r>
          </a:p>
        </p:txBody>
      </p:sp>
      <p:sp>
        <p:nvSpPr>
          <p:cNvPr id="24" name="Rechteck 23"/>
          <p:cNvSpPr/>
          <p:nvPr/>
        </p:nvSpPr>
        <p:spPr>
          <a:xfrm>
            <a:off x="6148073" y="2259547"/>
            <a:ext cx="1458588" cy="99800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Fristen für Semesterprüfungen und Möglichkeit der Wiederholung von Pflichtgegenständen eines Semesters</a:t>
            </a:r>
          </a:p>
        </p:txBody>
      </p:sp>
      <p:sp>
        <p:nvSpPr>
          <p:cNvPr id="25" name="Rechteck 24"/>
          <p:cNvSpPr/>
          <p:nvPr/>
        </p:nvSpPr>
        <p:spPr>
          <a:xfrm>
            <a:off x="3081356" y="2257294"/>
            <a:ext cx="1458590" cy="1000256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Aufsteigen in die nächsthöhere Schulstufe</a:t>
            </a:r>
          </a:p>
        </p:txBody>
      </p:sp>
      <p:sp>
        <p:nvSpPr>
          <p:cNvPr id="26" name="Rechteck 25"/>
          <p:cNvSpPr/>
          <p:nvPr/>
        </p:nvSpPr>
        <p:spPr>
          <a:xfrm>
            <a:off x="4614714" y="2259547"/>
            <a:ext cx="1458589" cy="998003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0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Erhalt der positiven Beurteilungen im Wiederholungsjahr</a:t>
            </a:r>
          </a:p>
        </p:txBody>
      </p:sp>
      <p:sp>
        <p:nvSpPr>
          <p:cNvPr id="31" name="Rechteck 30"/>
          <p:cNvSpPr/>
          <p:nvPr/>
        </p:nvSpPr>
        <p:spPr>
          <a:xfrm>
            <a:off x="1548000" y="3389401"/>
            <a:ext cx="1458588" cy="209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de-AT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36a Abs. 1a SchUG:</a:t>
            </a:r>
          </a:p>
          <a:p>
            <a:pPr defTabSz="685800"/>
            <a:endParaRPr lang="de-AT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de-AT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Pflichtgegenstände eines Semesters ab der 10. Schulstufe müssen positiv absolviert werden.</a:t>
            </a:r>
          </a:p>
        </p:txBody>
      </p:sp>
      <p:sp>
        <p:nvSpPr>
          <p:cNvPr id="32" name="Rechteck 31"/>
          <p:cNvSpPr/>
          <p:nvPr/>
        </p:nvSpPr>
        <p:spPr>
          <a:xfrm>
            <a:off x="3081356" y="3389401"/>
            <a:ext cx="1458590" cy="209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de-AT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25 Abs. 11 SchUG:</a:t>
            </a:r>
          </a:p>
          <a:p>
            <a:pPr defTabSz="685800"/>
            <a:endParaRPr lang="de-AT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de-AT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Aufstiegsberechtigung </a:t>
            </a:r>
          </a:p>
          <a:p>
            <a:pPr marL="96441" indent="-96441" defTabSz="685800"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wenn der PG nicht bereits in vorangegangenen Semestern NG/NB beurteilt wurde;</a:t>
            </a:r>
          </a:p>
          <a:p>
            <a:pPr marL="96441" indent="-96441" defTabSz="685800"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max. zwei NG/NB (nicht aus demselben PG);</a:t>
            </a:r>
          </a:p>
          <a:p>
            <a:pPr marL="96441" indent="-96441" defTabSz="685800">
              <a:buFont typeface="Arial" panose="020B0604020202020204" pitchFamily="34" charset="0"/>
              <a:buChar char="•"/>
            </a:pPr>
            <a:r>
              <a:rPr lang="de-AT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Semesterprüfung oder WH durch Besuch des betr. Unterrichtsgegenstandes innerhalb der folgenden 2 Semester.</a:t>
            </a:r>
          </a:p>
        </p:txBody>
      </p:sp>
      <p:sp>
        <p:nvSpPr>
          <p:cNvPr id="33" name="Rechteck 32"/>
          <p:cNvSpPr/>
          <p:nvPr/>
        </p:nvSpPr>
        <p:spPr>
          <a:xfrm>
            <a:off x="4614714" y="3389401"/>
            <a:ext cx="1458589" cy="209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de-AT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22a Abs. 2 Z 5 </a:t>
            </a:r>
            <a:r>
              <a:rPr lang="de-AT" sz="9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</a:t>
            </a:r>
            <a:r>
              <a:rPr lang="de-AT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 + f SchUG:</a:t>
            </a:r>
          </a:p>
          <a:p>
            <a:pPr defTabSz="685800"/>
            <a:endParaRPr lang="de-AT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de-AT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Erhalt der besseren Beurteilung erfolgt, wenn im der Wiederholung vorangegangenen Schuljahr der betreffende PG positiv beurteilt wurde.</a:t>
            </a:r>
          </a:p>
          <a:p>
            <a:pPr defTabSz="685800"/>
            <a:endParaRPr lang="de-AT" sz="9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de-AT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Ersatzmöglichkeit eines Wahlpflichtgegenstandes durch einen anderen.</a:t>
            </a:r>
          </a:p>
        </p:txBody>
      </p:sp>
      <p:sp>
        <p:nvSpPr>
          <p:cNvPr id="34" name="Rechteck 33"/>
          <p:cNvSpPr/>
          <p:nvPr/>
        </p:nvSpPr>
        <p:spPr>
          <a:xfrm>
            <a:off x="6148073" y="3389401"/>
            <a:ext cx="1458588" cy="209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/>
            <a:r>
              <a:rPr lang="de-AT" sz="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 23a Abs. 11 SchUG:</a:t>
            </a:r>
          </a:p>
          <a:p>
            <a:pPr defTabSz="685800"/>
            <a:endParaRPr lang="de-AT" sz="9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/>
            <a:r>
              <a:rPr lang="de-AT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Semesterprüfung(en) und ggf. eine Wiederholung der Semesterprüfung sind im Laufe des gesamten Folgesemesters möglich, Möglichkeit der Wiederholung von PG eines Semesters.</a:t>
            </a:r>
          </a:p>
        </p:txBody>
      </p:sp>
      <p:sp>
        <p:nvSpPr>
          <p:cNvPr id="3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21002" y="5647502"/>
            <a:ext cx="610892" cy="200025"/>
          </a:xfrm>
        </p:spPr>
        <p:txBody>
          <a:bodyPr/>
          <a:lstStyle/>
          <a:p>
            <a:pPr defTabSz="685800"/>
            <a:fld id="{1206269C-C24E-4E80-9A4B-E7E19BB59A67}" type="slidenum">
              <a:rPr lang="de-AT">
                <a:solidFill>
                  <a:srgbClr val="000000"/>
                </a:solidFill>
              </a:rPr>
              <a:pPr defTabSz="685800"/>
              <a:t>9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1548001" y="1708595"/>
            <a:ext cx="5983894" cy="622091"/>
          </a:xfrm>
        </p:spPr>
        <p:txBody>
          <a:bodyPr/>
          <a:lstStyle/>
          <a:p>
            <a:r>
              <a:rPr lang="de-AT" dirty="0"/>
              <a:t>Überführung der SV NOVI/MOST an AHS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9600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epublik-PPT-4x3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MBWF-4x3.potx" id="{87253F57-2E34-4E1D-B6E6-9C5717AADEC7}" vid="{58D8D9C7-CDC2-4A2B-BCB2-DBCA2C385D3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1354</Words>
  <Application>Microsoft Office PowerPoint</Application>
  <PresentationFormat>Bildschirmpräsentation (4:3)</PresentationFormat>
  <Paragraphs>217</Paragraphs>
  <Slides>19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30" baseType="lpstr">
      <vt:lpstr>Arial</vt:lpstr>
      <vt:lpstr>Calibri</vt:lpstr>
      <vt:lpstr>Century Gothic</vt:lpstr>
      <vt:lpstr>Corbel</vt:lpstr>
      <vt:lpstr>Helvetica</vt:lpstr>
      <vt:lpstr>Times New Roman</vt:lpstr>
      <vt:lpstr>Wingdings</vt:lpstr>
      <vt:lpstr>Wingdings 2</vt:lpstr>
      <vt:lpstr>Office Theme</vt:lpstr>
      <vt:lpstr>Austin</vt:lpstr>
      <vt:lpstr>Republik-PPT-4x3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Überführung der SV NOVI/MOST an AHS</vt:lpstr>
      <vt:lpstr>Zulassung zu abschließenden Prüfungen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MOST 2.0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GRG 19</dc:creator>
  <cp:lastModifiedBy>919076-D1-GRg 19 Billrothstraße 73 - Direktion</cp:lastModifiedBy>
  <cp:revision>197</cp:revision>
  <cp:lastPrinted>2019-03-06T16:29:00Z</cp:lastPrinted>
  <dcterms:created xsi:type="dcterms:W3CDTF">2017-02-28T09:01:06Z</dcterms:created>
  <dcterms:modified xsi:type="dcterms:W3CDTF">2023-09-26T08:01:26Z</dcterms:modified>
</cp:coreProperties>
</file>